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6" r:id="rId7"/>
    <p:sldId id="261" r:id="rId8"/>
    <p:sldId id="267" r:id="rId9"/>
    <p:sldId id="268" r:id="rId10"/>
    <p:sldId id="263" r:id="rId11"/>
    <p:sldId id="269" r:id="rId12"/>
    <p:sldId id="264" r:id="rId13"/>
    <p:sldId id="265"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68" d="100"/>
          <a:sy n="68" d="100"/>
        </p:scale>
        <p:origin x="-113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26BD3D9-34CF-0C45-8EE7-E90B2F272A9B}" type="datetimeFigureOut">
              <a:rPr lang="en-US" smtClean="0"/>
              <a:pPr/>
              <a:t>1/20/2011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4684C-F6B2-104A-B0D5-D191B6A56F53}" type="slidenum">
              <a:rPr lang="en-US" smtClean="0"/>
              <a:pPr/>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026BD3D9-34CF-0C45-8EE7-E90B2F272A9B}" type="datetimeFigureOut">
              <a:rPr lang="en-US" smtClean="0"/>
              <a:pPr/>
              <a:t>1/20/2011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DC4684C-F6B2-104A-B0D5-D191B6A56F53}"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026BD3D9-34CF-0C45-8EE7-E90B2F272A9B}" type="datetimeFigureOut">
              <a:rPr lang="en-US" smtClean="0"/>
              <a:pPr/>
              <a:t>1/20/2011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2DC4684C-F6B2-104A-B0D5-D191B6A56F53}"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381093" y="3733800"/>
            <a:ext cx="325526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2DC4684C-F6B2-104A-B0D5-D191B6A56F53}" type="slidenum">
              <a:rPr lang="en-US" smtClean="0"/>
              <a:pPr/>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4684C-F6B2-104A-B0D5-D191B6A56F53}" type="slidenum">
              <a:rPr lang="en-US" smtClean="0"/>
              <a:pPr/>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2DC4684C-F6B2-104A-B0D5-D191B6A56F5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2DC4684C-F6B2-104A-B0D5-D191B6A56F53}" type="slidenum">
              <a:rPr lang="en-US" smtClean="0"/>
              <a:pPr/>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Click icon to add picture</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2DC4684C-F6B2-104A-B0D5-D191B6A56F53}" type="slidenum">
              <a:rPr lang="en-US" smtClean="0"/>
              <a:pPr/>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Click icon to add picture</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Click icon to add picture</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6BD3D9-34CF-0C45-8EE7-E90B2F272A9B}" type="datetimeFigureOut">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4684C-F6B2-104A-B0D5-D191B6A56F53}"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6BD3D9-34CF-0C45-8EE7-E90B2F272A9B}" type="datetimeFigureOut">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4684C-F6B2-104A-B0D5-D191B6A56F5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6BD3D9-34CF-0C45-8EE7-E90B2F272A9B}" type="datetimeFigureOut">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4684C-F6B2-104A-B0D5-D191B6A56F53}" type="slidenum">
              <a:rPr lang="en-US" smtClean="0"/>
              <a:pPr/>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026BD3D9-34CF-0C45-8EE7-E90B2F272A9B}" type="datetimeFigureOut">
              <a:rPr lang="en-US" smtClean="0"/>
              <a:pPr/>
              <a:t>1/20/2011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DC4684C-F6B2-104A-B0D5-D191B6A56F53}" type="slidenum">
              <a:rPr lang="en-US" smtClean="0"/>
              <a:pPr/>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026BD3D9-34CF-0C45-8EE7-E90B2F272A9B}" type="datetimeFigureOut">
              <a:rPr lang="en-US" smtClean="0"/>
              <a:pPr/>
              <a:t>1/20/2011</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Click icon to add picture</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Click icon to add picture</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026BD3D9-34CF-0C45-8EE7-E90B2F272A9B}" type="datetimeFigureOut">
              <a:rPr lang="en-US" smtClean="0"/>
              <a:pPr/>
              <a:t>1/20/2011</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2DC4684C-F6B2-104A-B0D5-D191B6A56F53}" type="slidenum">
              <a:rPr lang="en-US" smtClean="0"/>
              <a:pPr/>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4684C-F6B2-104A-B0D5-D191B6A56F53}"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026BD3D9-34CF-0C45-8EE7-E90B2F272A9B}" type="datetimeFigureOut">
              <a:rPr lang="en-US" smtClean="0"/>
              <a:pPr/>
              <a:t>1/20/2011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DC4684C-F6B2-104A-B0D5-D191B6A56F53}" type="slidenum">
              <a:rPr lang="en-US" smtClean="0"/>
              <a:pPr/>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2DC4684C-F6B2-104A-B0D5-D191B6A56F53}"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026BD3D9-34CF-0C45-8EE7-E90B2F272A9B}" type="datetimeFigureOut">
              <a:rPr lang="en-US" smtClean="0"/>
              <a:pPr/>
              <a:t>1/20/2011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DC4684C-F6B2-104A-B0D5-D191B6A56F53}" type="slidenum">
              <a:rPr lang="en-US" smtClean="0"/>
              <a:pPr/>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theme" Target="../theme/theme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026BD3D9-34CF-0C45-8EE7-E90B2F272A9B}" type="datetimeFigureOut">
              <a:rPr lang="en-US" smtClean="0"/>
              <a:pPr/>
              <a:t>1/20/2011</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2DC4684C-F6B2-104A-B0D5-D191B6A56F53}"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5258" y="929374"/>
            <a:ext cx="4038600" cy="3454170"/>
          </a:xfrm>
        </p:spPr>
        <p:txBody>
          <a:bodyPr>
            <a:normAutofit/>
          </a:bodyPr>
          <a:lstStyle/>
          <a:p>
            <a:r>
              <a:rPr lang="en-US" dirty="0" smtClean="0">
                <a:solidFill>
                  <a:schemeClr val="bg1"/>
                </a:solidFill>
              </a:rPr>
              <a:t>The </a:t>
            </a:r>
            <a:br>
              <a:rPr lang="en-US" dirty="0" smtClean="0">
                <a:solidFill>
                  <a:schemeClr val="bg1"/>
                </a:solidFill>
              </a:rPr>
            </a:br>
            <a:r>
              <a:rPr lang="en-US" dirty="0" smtClean="0">
                <a:solidFill>
                  <a:schemeClr val="bg1"/>
                </a:solidFill>
              </a:rPr>
              <a:t>Meditation </a:t>
            </a:r>
            <a:br>
              <a:rPr lang="en-US" dirty="0" smtClean="0">
                <a:solidFill>
                  <a:schemeClr val="bg1"/>
                </a:solidFill>
              </a:rPr>
            </a:br>
            <a:r>
              <a:rPr lang="en-US" dirty="0" smtClean="0">
                <a:solidFill>
                  <a:schemeClr val="bg1"/>
                </a:solidFill>
              </a:rPr>
              <a:t>Station</a:t>
            </a:r>
            <a:br>
              <a:rPr lang="en-US" dirty="0" smtClean="0">
                <a:solidFill>
                  <a:schemeClr val="bg1"/>
                </a:solidFill>
              </a:rPr>
            </a:br>
            <a:r>
              <a:rPr lang="en-US" dirty="0" smtClean="0">
                <a:solidFill>
                  <a:schemeClr val="bg1"/>
                </a:solidFill>
              </a:rPr>
              <a:t/>
            </a:r>
            <a:br>
              <a:rPr lang="en-US" dirty="0" smtClean="0">
                <a:solidFill>
                  <a:schemeClr val="bg1"/>
                </a:solidFill>
              </a:rPr>
            </a:br>
            <a:r>
              <a:rPr lang="en-US" sz="2000" dirty="0" smtClean="0">
                <a:solidFill>
                  <a:schemeClr val="bg1"/>
                </a:solidFill>
              </a:rPr>
              <a:t>The Other Class </a:t>
            </a:r>
            <a:br>
              <a:rPr lang="en-US" sz="2000" dirty="0" smtClean="0">
                <a:solidFill>
                  <a:schemeClr val="bg1"/>
                </a:solidFill>
              </a:rPr>
            </a:br>
            <a:r>
              <a:rPr lang="en-US" sz="2000" dirty="0" smtClean="0">
                <a:solidFill>
                  <a:schemeClr val="bg1"/>
                </a:solidFill>
              </a:rPr>
              <a:t>Time-Out Procedure</a:t>
            </a:r>
            <a:r>
              <a:rPr lang="en-US" dirty="0" smtClean="0">
                <a:solidFill>
                  <a:schemeClr val="bg1"/>
                </a:solidFill>
              </a:rPr>
              <a:t/>
            </a:r>
            <a:br>
              <a:rPr lang="en-US" dirty="0" smtClean="0">
                <a:solidFill>
                  <a:schemeClr val="bg1"/>
                </a:solidFill>
              </a:rPr>
            </a:br>
            <a:r>
              <a:rPr lang="en-US" dirty="0" smtClean="0">
                <a:solidFill>
                  <a:schemeClr val="bg1"/>
                </a:solidFill>
              </a:rPr>
              <a:t/>
            </a:r>
            <a:br>
              <a:rPr lang="en-US" dirty="0" smtClean="0">
                <a:solidFill>
                  <a:schemeClr val="bg1"/>
                </a:solidFill>
              </a:rPr>
            </a:br>
            <a:endParaRPr lang="en-US" dirty="0">
              <a:solidFill>
                <a:schemeClr val="bg1"/>
              </a:solidFill>
            </a:endParaRPr>
          </a:p>
        </p:txBody>
      </p:sp>
      <p:sp>
        <p:nvSpPr>
          <p:cNvPr id="3" name="Subtitle 2"/>
          <p:cNvSpPr>
            <a:spLocks noGrp="1"/>
          </p:cNvSpPr>
          <p:nvPr>
            <p:ph type="subTitle" idx="1"/>
          </p:nvPr>
        </p:nvSpPr>
        <p:spPr>
          <a:xfrm>
            <a:off x="325258" y="4553929"/>
            <a:ext cx="8513942" cy="2304071"/>
          </a:xfrm>
        </p:spPr>
        <p:txBody>
          <a:bodyPr>
            <a:normAutofit fontScale="92500" lnSpcReduction="10000"/>
          </a:bodyPr>
          <a:lstStyle/>
          <a:p>
            <a:pPr algn="ctr"/>
            <a:r>
              <a:rPr lang="en-US" dirty="0" smtClean="0"/>
              <a:t>Training School Psychologists to be Experts in Evidence Based Practices for Tertiary Students with Serious Emotional Disturbance/Behavior Disorders</a:t>
            </a:r>
          </a:p>
          <a:p>
            <a:pPr algn="ctr"/>
            <a:endParaRPr lang="en-US" dirty="0" smtClean="0"/>
          </a:p>
          <a:p>
            <a:pPr algn="ctr"/>
            <a:r>
              <a:rPr lang="en-US" dirty="0" smtClean="0"/>
              <a:t>By Sarah H. Francis</a:t>
            </a:r>
          </a:p>
          <a:p>
            <a:pPr algn="ctr"/>
            <a:r>
              <a:rPr lang="en-US" dirty="0" smtClean="0"/>
              <a:t>03.17.2010</a:t>
            </a:r>
          </a:p>
          <a:p>
            <a:pPr algn="ctr"/>
            <a:endParaRPr lang="en-US" dirty="0" smtClean="0"/>
          </a:p>
          <a:p>
            <a:pPr algn="ctr"/>
            <a:r>
              <a:rPr lang="en-US" dirty="0" smtClean="0"/>
              <a:t>University of Utah - Department of Educational Psychology </a:t>
            </a:r>
          </a:p>
          <a:p>
            <a:pPr algn="ctr"/>
            <a:endParaRPr lang="en-US" dirty="0" smtClean="0"/>
          </a:p>
          <a:p>
            <a:pPr algn="ctr"/>
            <a:r>
              <a:rPr lang="en-US" i="1" dirty="0" smtClean="0"/>
              <a:t>US Office of Education</a:t>
            </a:r>
          </a:p>
          <a:p>
            <a:pPr algn="ctr"/>
            <a:r>
              <a:rPr lang="en-US" i="1" dirty="0" smtClean="0"/>
              <a:t> 84.325KH325K080308</a:t>
            </a:r>
            <a:endParaRPr lang="en-US" dirty="0" smtClean="0"/>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1034" y="134471"/>
            <a:ext cx="7989202" cy="995082"/>
          </a:xfrm>
        </p:spPr>
        <p:txBody>
          <a:bodyPr/>
          <a:lstStyle/>
          <a:p>
            <a:r>
              <a:rPr lang="en-US" dirty="0" smtClean="0"/>
              <a:t>Meditation Station - Troubleshooting</a:t>
            </a:r>
            <a:endParaRPr lang="en-US" dirty="0"/>
          </a:p>
        </p:txBody>
      </p:sp>
      <p:sp>
        <p:nvSpPr>
          <p:cNvPr id="3" name="Content Placeholder 2"/>
          <p:cNvSpPr>
            <a:spLocks noGrp="1"/>
          </p:cNvSpPr>
          <p:nvPr>
            <p:ph idx="1"/>
          </p:nvPr>
        </p:nvSpPr>
        <p:spPr/>
        <p:txBody>
          <a:bodyPr/>
          <a:lstStyle/>
          <a:p>
            <a:pPr marL="457200" indent="-457200"/>
            <a:r>
              <a:rPr lang="en-US" dirty="0" smtClean="0"/>
              <a:t>Arrange with another teacher to use their classroom</a:t>
            </a:r>
          </a:p>
          <a:p>
            <a:pPr marL="457200" indent="-457200"/>
            <a:r>
              <a:rPr lang="en-US" dirty="0" smtClean="0"/>
              <a:t>Pick a different grade level classroom (generally, a two year difference in grade level is best)</a:t>
            </a:r>
          </a:p>
          <a:p>
            <a:pPr marL="457200" indent="-457200"/>
            <a:r>
              <a:rPr lang="en-US" dirty="0" smtClean="0"/>
              <a:t>Decide on the length of time for the contingency (e.g., 30 minutes)</a:t>
            </a:r>
          </a:p>
          <a:p>
            <a:pPr marL="457200" indent="-457200"/>
            <a:r>
              <a:rPr lang="en-US" dirty="0" smtClean="0"/>
              <a:t>Have a desk or table set up at which the student can work</a:t>
            </a:r>
          </a:p>
          <a:p>
            <a:pPr marL="457200" indent="-457200"/>
            <a:r>
              <a:rPr lang="en-US" dirty="0" smtClean="0"/>
              <a:t>Have academic work materials available for the student</a:t>
            </a:r>
          </a:p>
          <a:p>
            <a:pPr marL="457200" indent="-457200"/>
            <a:r>
              <a:rPr lang="en-US" dirty="0" smtClean="0"/>
              <a:t>Offer to reciprocate by allowing the other teacher to send time-out students to your classroom</a:t>
            </a:r>
            <a:endParaRPr lang="en-US" dirty="0"/>
          </a:p>
        </p:txBody>
      </p:sp>
      <p:sp>
        <p:nvSpPr>
          <p:cNvPr id="4" name="Text Placeholder 3"/>
          <p:cNvSpPr>
            <a:spLocks noGrp="1"/>
          </p:cNvSpPr>
          <p:nvPr>
            <p:ph type="body" sz="half" idx="2"/>
          </p:nvPr>
        </p:nvSpPr>
        <p:spPr/>
        <p:txBody>
          <a:bodyPr/>
          <a:lstStyle/>
          <a:p>
            <a:r>
              <a:rPr lang="en-US" dirty="0" smtClean="0"/>
              <a:t>Preplanned Steps to Follow</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Debriefing Form</a:t>
            </a:r>
            <a:endParaRPr lang="en-US" dirty="0"/>
          </a:p>
        </p:txBody>
      </p:sp>
      <p:sp>
        <p:nvSpPr>
          <p:cNvPr id="3" name="Content Placeholder 2"/>
          <p:cNvSpPr>
            <a:spLocks noGrp="1"/>
          </p:cNvSpPr>
          <p:nvPr>
            <p:ph idx="1"/>
          </p:nvPr>
        </p:nvSpPr>
        <p:spPr/>
        <p:txBody>
          <a:bodyPr/>
          <a:lstStyle/>
          <a:p>
            <a:r>
              <a:rPr lang="en-US" dirty="0" smtClean="0"/>
              <a:t>What was the problem behavior?</a:t>
            </a:r>
          </a:p>
          <a:p>
            <a:r>
              <a:rPr lang="en-US" dirty="0" smtClean="0"/>
              <a:t>Where, when, and why did this problem happen?</a:t>
            </a:r>
          </a:p>
          <a:p>
            <a:r>
              <a:rPr lang="en-US" dirty="0" smtClean="0"/>
              <a:t>What will you do next time instead of this behavior?</a:t>
            </a:r>
          </a:p>
          <a:p>
            <a:r>
              <a:rPr lang="en-US" dirty="0" smtClean="0"/>
              <a:t>What will you do when you finish completing this form?</a:t>
            </a:r>
          </a:p>
          <a:p>
            <a:r>
              <a:rPr lang="en-US" dirty="0" smtClean="0"/>
              <a:t>Do you need to discuss this problem further with someone?</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Specific Cautions</a:t>
            </a:r>
            <a:endParaRPr lang="en-US" dirty="0"/>
          </a:p>
        </p:txBody>
      </p:sp>
      <p:sp>
        <p:nvSpPr>
          <p:cNvPr id="3" name="Content Placeholder 2"/>
          <p:cNvSpPr>
            <a:spLocks noGrp="1"/>
          </p:cNvSpPr>
          <p:nvPr>
            <p:ph idx="1"/>
          </p:nvPr>
        </p:nvSpPr>
        <p:spPr>
          <a:xfrm>
            <a:off x="498474" y="1888260"/>
            <a:ext cx="7556313" cy="4144963"/>
          </a:xfrm>
        </p:spPr>
        <p:txBody>
          <a:bodyPr/>
          <a:lstStyle/>
          <a:p>
            <a:r>
              <a:rPr lang="en-US" dirty="0" smtClean="0"/>
              <a:t>Be aware of students who may not go directly (or at all) to the designated Meditation Station.</a:t>
            </a:r>
          </a:p>
          <a:p>
            <a:r>
              <a:rPr lang="en-US" dirty="0" smtClean="0"/>
              <a:t>Have a plan for those students who refuse to work.</a:t>
            </a:r>
          </a:p>
          <a:p>
            <a:r>
              <a:rPr lang="en-US" dirty="0" smtClean="0"/>
              <a:t>Establish a plan for extreme situations when the student’s behavior escalates when asked to go to the Meditation Station.</a:t>
            </a:r>
          </a:p>
          <a:p>
            <a:pPr lvl="2"/>
            <a:endParaRPr lang="en-US" dirty="0" smtClean="0"/>
          </a:p>
          <a:p>
            <a:pPr lvl="2"/>
            <a:r>
              <a:rPr lang="en-US" dirty="0" smtClean="0"/>
              <a:t>May need an escort to the Meditation Station</a:t>
            </a:r>
          </a:p>
          <a:p>
            <a:pPr lvl="2"/>
            <a:r>
              <a:rPr lang="en-US" dirty="0" smtClean="0"/>
              <a:t>May need additional consequences (e.g., minutes of recess, administrative intervention, etc.)</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r>
              <a:rPr lang="en-US" dirty="0" smtClean="0"/>
              <a:t>Bowen, J., Jenson, W. R. &amp; Clark, E. (2004)</a:t>
            </a:r>
            <a:r>
              <a:rPr lang="en-US" i="1" dirty="0" smtClean="0"/>
              <a:t>. School-based interventions for students with behavior problems</a:t>
            </a:r>
            <a:r>
              <a:rPr lang="en-US" dirty="0" smtClean="0"/>
              <a:t>. New York: Springer.</a:t>
            </a:r>
          </a:p>
          <a:p>
            <a:r>
              <a:rPr lang="en-US" dirty="0" smtClean="0"/>
              <a:t>Nelson, J. R., &amp; Carr, B. A. (1996)</a:t>
            </a:r>
            <a:r>
              <a:rPr lang="en-US" i="1" dirty="0" smtClean="0"/>
              <a:t>. The think time strategy for schools</a:t>
            </a:r>
            <a:r>
              <a:rPr lang="en-US" dirty="0" smtClean="0"/>
              <a:t>. Longmont, CO: </a:t>
            </a:r>
            <a:r>
              <a:rPr lang="en-US" dirty="0" err="1" smtClean="0"/>
              <a:t>Sopris</a:t>
            </a:r>
            <a:r>
              <a:rPr lang="en-US" dirty="0" smtClean="0"/>
              <a:t> West.</a:t>
            </a:r>
          </a:p>
          <a:p>
            <a:r>
              <a:rPr lang="en-US" dirty="0" err="1" smtClean="0"/>
              <a:t>Reavis</a:t>
            </a:r>
            <a:r>
              <a:rPr lang="en-US" dirty="0" smtClean="0"/>
              <a:t>, H. K., Sweeten, M. T., Jenson, W. R., Morgan, D. P, Andrews, D. J. &amp; </a:t>
            </a:r>
            <a:r>
              <a:rPr lang="en-US" dirty="0" err="1" smtClean="0"/>
              <a:t>Fister</a:t>
            </a:r>
            <a:r>
              <a:rPr lang="en-US" dirty="0" smtClean="0"/>
              <a:t>, S. (1996).  </a:t>
            </a:r>
            <a:r>
              <a:rPr lang="en-US" i="1" dirty="0" smtClean="0"/>
              <a:t>BEST practices: Behavioral and educational strategies for teachers</a:t>
            </a:r>
            <a:r>
              <a:rPr lang="en-US" dirty="0" smtClean="0"/>
              <a:t>. Longmont, CO: </a:t>
            </a:r>
            <a:r>
              <a:rPr lang="en-US" dirty="0" err="1" smtClean="0"/>
              <a:t>Sopris</a:t>
            </a:r>
            <a:r>
              <a:rPr lang="en-US" dirty="0" smtClean="0"/>
              <a:t> West.</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63322"/>
            <a:ext cx="5638800" cy="4222954"/>
          </a:xfrm>
        </p:spPr>
        <p:txBody>
          <a:bodyPr>
            <a:normAutofit/>
          </a:bodyPr>
          <a:lstStyle/>
          <a:p>
            <a:r>
              <a:rPr lang="en-US" dirty="0" smtClean="0"/>
              <a:t>GOAL: </a:t>
            </a:r>
            <a:br>
              <a:rPr lang="en-US" dirty="0" smtClean="0"/>
            </a:br>
            <a:r>
              <a:rPr lang="en-US" dirty="0" smtClean="0"/>
              <a:t>this intervention combines precision requests, problem solving, other class time-out procedures and teacher feedback to reduce disruptive and noncompliant behaviors</a:t>
            </a:r>
            <a:endParaRPr lang="en-US" dirty="0"/>
          </a:p>
        </p:txBody>
      </p:sp>
      <p:sp>
        <p:nvSpPr>
          <p:cNvPr id="3" name="Text Placeholder 2"/>
          <p:cNvSpPr>
            <a:spLocks noGrp="1"/>
          </p:cNvSpPr>
          <p:nvPr>
            <p:ph type="body" idx="1"/>
          </p:nvPr>
        </p:nvSpPr>
        <p:spPr/>
        <p:txBody>
          <a:bodyPr/>
          <a:lstStyle/>
          <a:p>
            <a:endParaRPr lang="en-US" dirty="0" smtClean="0"/>
          </a:p>
          <a:p>
            <a:r>
              <a:rPr lang="en-US" dirty="0" smtClean="0"/>
              <a:t>Refer to the “Think Time” manual developed by Nelson and Carr (1996) for a complete description of a school-wide strategy involving an interclass time-out procedure.</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0" y="285076"/>
            <a:ext cx="5638800" cy="6248564"/>
          </a:xfrm>
        </p:spPr>
        <p:txBody>
          <a:bodyPr>
            <a:normAutofit fontScale="90000"/>
          </a:bodyPr>
          <a:lstStyle/>
          <a:p>
            <a:r>
              <a:rPr lang="en-US" dirty="0" smtClean="0"/>
              <a:t>AGE GROUP:</a:t>
            </a:r>
            <a:br>
              <a:rPr lang="en-US" dirty="0" smtClean="0"/>
            </a:br>
            <a:r>
              <a:rPr lang="en-US" dirty="0" smtClean="0"/>
              <a:t>elementary and secondary</a:t>
            </a:r>
            <a:br>
              <a:rPr lang="en-US" dirty="0" smtClean="0"/>
            </a:br>
            <a:r>
              <a:rPr lang="en-US" dirty="0" smtClean="0"/>
              <a:t/>
            </a:r>
            <a:br>
              <a:rPr lang="en-US" dirty="0" smtClean="0"/>
            </a:br>
            <a:r>
              <a:rPr lang="en-US" dirty="0" smtClean="0"/>
              <a:t>MATERIALS:</a:t>
            </a:r>
            <a:br>
              <a:rPr lang="en-US" dirty="0" smtClean="0"/>
            </a:br>
            <a:r>
              <a:rPr lang="en-US" dirty="0" smtClean="0"/>
              <a:t>debriefing forms and predetermined classrooms and desks set up for the Meditation Station (MS) </a:t>
            </a:r>
            <a:br>
              <a:rPr lang="en-US" dirty="0" smtClean="0"/>
            </a:br>
            <a:r>
              <a:rPr lang="en-US" dirty="0" smtClean="0"/>
              <a:t/>
            </a:r>
            <a:br>
              <a:rPr lang="en-US" dirty="0" smtClean="0"/>
            </a:br>
            <a:r>
              <a:rPr lang="en-US" dirty="0" smtClean="0"/>
              <a:t>ADVANTAGES:</a:t>
            </a:r>
            <a:br>
              <a:rPr lang="en-US" dirty="0" smtClean="0"/>
            </a:br>
            <a:r>
              <a:rPr lang="en-US" dirty="0" smtClean="0"/>
              <a:t>provides an opportunity to think about behavior, teacher feedback and encouragement for future behavior</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 Station - Overview</a:t>
            </a:r>
            <a:endParaRPr lang="en-US" dirty="0"/>
          </a:p>
        </p:txBody>
      </p:sp>
      <p:sp>
        <p:nvSpPr>
          <p:cNvPr id="3" name="Content Placeholder 2"/>
          <p:cNvSpPr>
            <a:spLocks noGrp="1"/>
          </p:cNvSpPr>
          <p:nvPr>
            <p:ph idx="1"/>
          </p:nvPr>
        </p:nvSpPr>
        <p:spPr/>
        <p:txBody>
          <a:bodyPr/>
          <a:lstStyle/>
          <a:p>
            <a:r>
              <a:rPr lang="en-US" dirty="0" smtClean="0"/>
              <a:t>A time-out procedure involves removing a student from a reinforcing environment to a less reinforcing environment.</a:t>
            </a:r>
          </a:p>
          <a:p>
            <a:r>
              <a:rPr lang="en-US" dirty="0" smtClean="0"/>
              <a:t>A class time-out procedure removes a student from his or her own classroom into a different classroom for a limited and/or predetermined period of time.</a:t>
            </a:r>
          </a:p>
          <a:p>
            <a:r>
              <a:rPr lang="en-US" dirty="0" smtClean="0"/>
              <a:t>Although the Meditation Station is a reductive procedure (takes something away), it can be effective in reducing negative verbal interactions and increasing compliance when used appropriately.</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Meditation Station - Components</a:t>
            </a:r>
            <a:endParaRPr lang="en-US" dirty="0"/>
          </a:p>
        </p:txBody>
      </p:sp>
      <p:sp>
        <p:nvSpPr>
          <p:cNvPr id="3" name="Content Placeholder 2"/>
          <p:cNvSpPr>
            <a:spLocks noGrp="1"/>
          </p:cNvSpPr>
          <p:nvPr>
            <p:ph idx="1"/>
          </p:nvPr>
        </p:nvSpPr>
        <p:spPr/>
        <p:txBody>
          <a:bodyPr/>
          <a:lstStyle/>
          <a:p>
            <a:r>
              <a:rPr lang="en-US" dirty="0" smtClean="0"/>
              <a:t>Using the Meditation Station in combination with precision requests provides an opportunity for the student to think about their behavior, and provide teacher feedback and encouragement for future behavior.</a:t>
            </a:r>
          </a:p>
          <a:p>
            <a:r>
              <a:rPr lang="en-US" dirty="0" smtClean="0"/>
              <a:t>The Meditation Station requires cooperation between two or more teachers.  Each teacher participating will designate a specific area for a student to spend while in time-out (i.e., a distraction-free desk in the back of the room).</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 Station - Advantages</a:t>
            </a:r>
            <a:endParaRPr lang="en-US" dirty="0"/>
          </a:p>
        </p:txBody>
      </p:sp>
      <p:sp>
        <p:nvSpPr>
          <p:cNvPr id="3" name="Content Placeholder 2"/>
          <p:cNvSpPr>
            <a:spLocks noGrp="1"/>
          </p:cNvSpPr>
          <p:nvPr>
            <p:ph idx="1"/>
          </p:nvPr>
        </p:nvSpPr>
        <p:spPr>
          <a:xfrm>
            <a:off x="498474" y="1671400"/>
            <a:ext cx="7556313" cy="4400496"/>
          </a:xfrm>
        </p:spPr>
        <p:txBody>
          <a:bodyPr>
            <a:normAutofit/>
          </a:bodyPr>
          <a:lstStyle/>
          <a:p>
            <a:r>
              <a:rPr lang="en-US" dirty="0" smtClean="0"/>
              <a:t>Enables the teacher and student to cut off a negative power struggle or social exchange over disruptive behavior.</a:t>
            </a:r>
          </a:p>
          <a:p>
            <a:r>
              <a:rPr lang="en-US" dirty="0" smtClean="0"/>
              <a:t>Eliminates coercive interactions between teachers and students.</a:t>
            </a:r>
          </a:p>
          <a:p>
            <a:r>
              <a:rPr lang="en-US" dirty="0" smtClean="0"/>
              <a:t>Initiates a positive social exchange between teachers and students.</a:t>
            </a:r>
          </a:p>
          <a:p>
            <a:r>
              <a:rPr lang="en-US" dirty="0" smtClean="0"/>
              <a:t>Includes students in the process of addressing their disruptive behaviors.</a:t>
            </a:r>
          </a:p>
          <a:p>
            <a:r>
              <a:rPr lang="en-US" dirty="0" smtClean="0"/>
              <a:t>Decreases the variability in teacher’s responses to disruptive behavior.</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 Station - Steps</a:t>
            </a:r>
            <a:endParaRPr lang="en-US" dirty="0"/>
          </a:p>
        </p:txBody>
      </p:sp>
      <p:sp>
        <p:nvSpPr>
          <p:cNvPr id="3" name="Content Placeholder 2"/>
          <p:cNvSpPr>
            <a:spLocks noGrp="1"/>
          </p:cNvSpPr>
          <p:nvPr>
            <p:ph idx="1"/>
          </p:nvPr>
        </p:nvSpPr>
        <p:spPr/>
        <p:txBody>
          <a:bodyPr/>
          <a:lstStyle/>
          <a:p>
            <a:r>
              <a:rPr lang="en-US" dirty="0" smtClean="0"/>
              <a:t>Introducing Meditation Station to the class:</a:t>
            </a:r>
          </a:p>
          <a:p>
            <a:pPr lvl="1"/>
            <a:r>
              <a:rPr lang="en-US" dirty="0" smtClean="0"/>
              <a:t>Instruction on classroom rules and consequences for misbehavior needs to be introduced and explained to the class through discussion and modeling.</a:t>
            </a:r>
          </a:p>
          <a:p>
            <a:pPr lvl="1"/>
            <a:r>
              <a:rPr lang="en-US" dirty="0" smtClean="0"/>
              <a:t>Meditation Station is introduced as a consequence that helps maintain a calm classroom and provides students with a place to settle down and gain control.</a:t>
            </a:r>
          </a:p>
          <a:p>
            <a:pPr lvl="1"/>
            <a:r>
              <a:rPr lang="en-US" dirty="0" smtClean="0"/>
              <a:t>The teacher demonstrates a signal when a student needs to go to the Meditation Station (e.g. a precision command,  a card flip, etc).</a:t>
            </a:r>
          </a:p>
          <a:p>
            <a:pPr lvl="1"/>
            <a:r>
              <a:rPr lang="en-US" dirty="0" smtClean="0"/>
              <a:t>Expectations on how students are to leave the classroom and how to proceed to the designated class are demonstrated.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 Station - Steps</a:t>
            </a:r>
            <a:endParaRPr lang="en-US" dirty="0"/>
          </a:p>
        </p:txBody>
      </p:sp>
      <p:sp>
        <p:nvSpPr>
          <p:cNvPr id="3" name="Content Placeholder 2"/>
          <p:cNvSpPr>
            <a:spLocks noGrp="1"/>
          </p:cNvSpPr>
          <p:nvPr>
            <p:ph idx="1"/>
          </p:nvPr>
        </p:nvSpPr>
        <p:spPr/>
        <p:txBody>
          <a:bodyPr/>
          <a:lstStyle/>
          <a:p>
            <a:r>
              <a:rPr lang="en-US" dirty="0" smtClean="0"/>
              <a:t>Upon arrival to the Meditation Station:</a:t>
            </a:r>
          </a:p>
          <a:p>
            <a:pPr lvl="1"/>
            <a:r>
              <a:rPr lang="en-US" dirty="0" smtClean="0"/>
              <a:t>When students arrive at the Meditation Station, they are instructed to wait at the door until the teacher signals them to enter.  It must be understood that students are expected to enter the classroom quietly and go directly to the Meditation Station.</a:t>
            </a:r>
          </a:p>
          <a:p>
            <a:pPr lvl="1"/>
            <a:r>
              <a:rPr lang="en-US" dirty="0" smtClean="0"/>
              <a:t>During time-out (usually 20-30 minutes) students are expected to work quietly on their debriefing form.  The time-out teacher can ask the student to describe the problem behavior prior to giving them the form to complete.  Homework may also be provided to work on during the time-out.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Meditation Station - Steps</a:t>
            </a:r>
            <a:endParaRPr lang="en-US" dirty="0"/>
          </a:p>
        </p:txBody>
      </p:sp>
      <p:sp>
        <p:nvSpPr>
          <p:cNvPr id="3" name="Content Placeholder 2"/>
          <p:cNvSpPr>
            <a:spLocks noGrp="1"/>
          </p:cNvSpPr>
          <p:nvPr>
            <p:ph idx="1"/>
          </p:nvPr>
        </p:nvSpPr>
        <p:spPr/>
        <p:txBody>
          <a:bodyPr/>
          <a:lstStyle/>
          <a:p>
            <a:r>
              <a:rPr lang="en-US" dirty="0" smtClean="0"/>
              <a:t>Exiting the Meditation Station</a:t>
            </a:r>
          </a:p>
          <a:p>
            <a:pPr lvl="1"/>
            <a:r>
              <a:rPr lang="en-US" dirty="0" smtClean="0"/>
              <a:t>After the designated time period, or when the student has completed the debriefing form, the student quietly waits for directions from the time-out teacher.</a:t>
            </a:r>
          </a:p>
          <a:p>
            <a:pPr lvl="1"/>
            <a:r>
              <a:rPr lang="en-US" dirty="0" smtClean="0"/>
              <a:t>When directed, the student returns to class and rejoins the ongoing class activity.</a:t>
            </a:r>
          </a:p>
          <a:p>
            <a:pPr lvl="1"/>
            <a:r>
              <a:rPr lang="en-US" dirty="0" smtClean="0"/>
              <a:t>When convenient, the teacher can go over the debriefing form.</a:t>
            </a:r>
          </a:p>
          <a:p>
            <a:pPr lvl="1"/>
            <a:r>
              <a:rPr lang="en-US" dirty="0" smtClean="0"/>
              <a:t>It is important for the student to have an opportunity for positive reinforcement when he or she returns to class.</a:t>
            </a:r>
            <a:endParaRPr lang="en-US" dirty="0"/>
          </a:p>
        </p:txBody>
      </p:sp>
    </p:spTree>
  </p:cSld>
  <p:clrMapOvr>
    <a:masterClrMapping/>
  </p:clrMapOvr>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majorFont>
      <a:minorFont>
        <a:latin typeface="Rockwell"/>
        <a:ea typeface=""/>
        <a:cs typeface=""/>
        <a:font script="Jpan" typeface="ＭＳ ゴシック"/>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1625</TotalTime>
  <Words>916</Words>
  <Application>Microsoft Office PowerPoint</Application>
  <PresentationFormat>On-screen Show (4:3)</PresentationFormat>
  <Paragraphs>68</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Advantage</vt:lpstr>
      <vt:lpstr>The  Meditation  Station  The Other Class  Time-Out Procedure  </vt:lpstr>
      <vt:lpstr>GOAL:  this intervention combines precision requests, problem solving, other class time-out procedures and teacher feedback to reduce disruptive and noncompliant behaviors</vt:lpstr>
      <vt:lpstr>AGE GROUP: elementary and secondary  MATERIALS: debriefing forms and predetermined classrooms and desks set up for the Meditation Station (MS)   ADVANTAGES: provides an opportunity to think about behavior, teacher feedback and encouragement for future behavior</vt:lpstr>
      <vt:lpstr>Meditation Station - Overview</vt:lpstr>
      <vt:lpstr>Meditation Station - Components</vt:lpstr>
      <vt:lpstr>Meditation Station - Advantages</vt:lpstr>
      <vt:lpstr>Meditation Station - Steps</vt:lpstr>
      <vt:lpstr>Meditation Station - Steps</vt:lpstr>
      <vt:lpstr>Meditation Station - Steps</vt:lpstr>
      <vt:lpstr>Meditation Station - Troubleshooting</vt:lpstr>
      <vt:lpstr>Debriefing Form</vt:lpstr>
      <vt:lpstr>Specific Cautions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Meditation  Station  The Other Class  Time-Out Procedure</dc:title>
  <dc:creator>Sarah Francis</dc:creator>
  <cp:lastModifiedBy>Noni Rice</cp:lastModifiedBy>
  <cp:revision>4</cp:revision>
  <dcterms:created xsi:type="dcterms:W3CDTF">2010-03-17T20:20:51Z</dcterms:created>
  <dcterms:modified xsi:type="dcterms:W3CDTF">2011-01-20T20:24:10Z</dcterms:modified>
</cp:coreProperties>
</file>