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notesMasterIdLst>
    <p:notesMasterId r:id="rId20"/>
  </p:notesMasterIdLst>
  <p:handoutMasterIdLst>
    <p:handoutMasterId r:id="rId21"/>
  </p:handoutMasterIdLst>
  <p:sldIdLst>
    <p:sldId id="293" r:id="rId2"/>
    <p:sldId id="294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8" r:id="rId14"/>
    <p:sldId id="306" r:id="rId15"/>
    <p:sldId id="307" r:id="rId16"/>
    <p:sldId id="309" r:id="rId17"/>
    <p:sldId id="310" r:id="rId18"/>
    <p:sldId id="29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Prevention and Intervention with Young Children ‘s Challenging Behavior: Perspectives Regarding Current Knowledge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cs typeface="ＭＳ Ｐゴシック" pitchFamily="-108" charset="-128"/>
              </a:defRPr>
            </a:lvl1pPr>
          </a:lstStyle>
          <a:p>
            <a:pPr>
              <a:defRPr/>
            </a:pPr>
            <a:r>
              <a:rPr lang="en-US"/>
              <a:t>02.18.2009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cs typeface="ＭＳ Ｐゴシック" pitchFamily="-108" charset="-128"/>
              </a:defRPr>
            </a:lvl1pPr>
          </a:lstStyle>
          <a:p>
            <a:pPr>
              <a:defRPr/>
            </a:pPr>
            <a:r>
              <a:rPr lang="en-US"/>
              <a:t>Mary Beth Pummel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4BE6D43-7860-4F77-AF13-7C2E0C403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CDAC2A-7E0A-4B75-A86F-3A7038C85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108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3F0DC7-CB5B-4437-A110-EF5A3CD61F3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108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662F9-B7A1-438C-8C08-35FDE2A09821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108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297CC2-2C65-413A-A1DB-181BA786E9CB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CDAC2A-7E0A-4B75-A86F-3A7038C857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A67F-7520-4BF4-9D2C-5013A4991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8D41-1D20-46BD-A9DA-0039F90C0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A78B9-72C2-429A-9038-0B4644539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1C954-B736-4D85-BFA1-699459A5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9534-6493-4903-9BB0-C150BA127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AABDF-3A07-4267-A937-F1C4707A8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677F8-85C0-4A29-8A15-7CC932F36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1329B-A607-404E-A07B-BD5DCEB3B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7919-B4C1-4CB9-9229-C432B805B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F03A-1363-4E2E-9633-60C066953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F18CC-16A9-49D3-AE43-A575A8E93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6397-4055-4B3E-A2E9-8D1C55B6A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F9F1B-ADB2-4211-86EB-DB5F3CAA7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BF22-05F2-4DF8-AF75-EDB8A66CD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D4A2-B5F1-422A-87D2-95B6EE88E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22E9-043A-4E5A-AA2C-2EF23C8AC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Arial" pitchFamily="-108" charset="0"/>
                <a:cs typeface="ＭＳ Ｐゴシック" pitchFamily="-108" charset="-128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79D2D-8C4B-4FB4-BBE4-DB359C6ED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Arial" pitchFamily="-108" charset="0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  <a:latin typeface="Arial" pitchFamily="-108" charset="0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FDD99A-904E-494B-BC7E-D66CD2A29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5" r:id="rId1"/>
    <p:sldLayoutId id="2147485096" r:id="rId2"/>
    <p:sldLayoutId id="2147485097" r:id="rId3"/>
    <p:sldLayoutId id="2147485098" r:id="rId4"/>
    <p:sldLayoutId id="2147485099" r:id="rId5"/>
    <p:sldLayoutId id="2147485100" r:id="rId6"/>
    <p:sldLayoutId id="2147485101" r:id="rId7"/>
    <p:sldLayoutId id="2147485102" r:id="rId8"/>
    <p:sldLayoutId id="2147485103" r:id="rId9"/>
    <p:sldLayoutId id="2147485104" r:id="rId10"/>
    <p:sldLayoutId id="2147485105" r:id="rId11"/>
    <p:sldLayoutId id="2147485106" r:id="rId12"/>
    <p:sldLayoutId id="2147485107" r:id="rId13"/>
    <p:sldLayoutId id="2147485108" r:id="rId14"/>
    <p:sldLayoutId id="2147485109" r:id="rId15"/>
    <p:sldLayoutId id="2147485110" r:id="rId16"/>
    <p:sldLayoutId id="2147485111" r:id="rId17"/>
    <p:sldLayoutId id="2147485112" r:id="rId18"/>
    <p:sldLayoutId id="2147485113" r:id="rId19"/>
    <p:sldLayoutId id="2147485114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65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65" charset="0"/>
          <a:ea typeface="ＭＳ Ｐゴシック" pitchFamily="-65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108" charset="2"/>
        <a:buChar char="n"/>
        <a:defRPr sz="2000" kern="1200">
          <a:solidFill>
            <a:srgbClr val="595959"/>
          </a:solidFill>
          <a:latin typeface="+mn-lt"/>
          <a:ea typeface="ＭＳ Ｐゴシック" pitchFamily="-65" charset="-128"/>
          <a:cs typeface="ＭＳ Ｐゴシック" pitchFamily="-109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08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08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108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108" charset="2"/>
        <a:buChar char="n"/>
        <a:defRPr kern="1200">
          <a:solidFill>
            <a:srgbClr val="595959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ventioncentral.com/images/docs/peerreport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interventioncentral.com/images/docs/peerreport2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ventioncentral.com/index.php/rewards/139-jackpot-ideas-for-classroom-reward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4038600" cy="933450"/>
          </a:xfrm>
        </p:spPr>
        <p:txBody>
          <a:bodyPr/>
          <a:lstStyle/>
          <a:p>
            <a:pPr eaLnBrk="1" hangingPunct="1"/>
            <a:r>
              <a:rPr lang="en-US" sz="2600" smtClean="0">
                <a:solidFill>
                  <a:schemeClr val="bg1"/>
                </a:solidFill>
                <a:ea typeface="ＭＳ Ｐゴシック" pitchFamily="-108" charset="-128"/>
              </a:rPr>
              <a:t>Evidence Based Practice </a:t>
            </a:r>
            <a:br>
              <a:rPr lang="en-US" sz="2600" smtClean="0">
                <a:solidFill>
                  <a:schemeClr val="bg1"/>
                </a:solidFill>
                <a:ea typeface="ＭＳ Ｐゴシック" pitchFamily="-108" charset="-128"/>
              </a:rPr>
            </a:br>
            <a:r>
              <a:rPr lang="en-US" sz="2600" smtClean="0">
                <a:solidFill>
                  <a:schemeClr val="bg1"/>
                </a:solidFill>
                <a:ea typeface="ＭＳ Ｐゴシック" pitchFamily="-108" charset="-128"/>
              </a:rPr>
              <a:t>University of Utah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534400" cy="1587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1200" smtClean="0">
                <a:solidFill>
                  <a:srgbClr val="898989"/>
                </a:solidFill>
                <a:ea typeface="ＭＳ Ｐゴシック" pitchFamily="-108" charset="-128"/>
              </a:rPr>
              <a:t>Training School Psychologists to be Experts in Evidence Based Practices for Tertiary Students with Serious Emotional Disturbance/Behavior Disorders </a:t>
            </a:r>
          </a:p>
          <a:p>
            <a:pPr algn="ctr" eaLnBrk="1" hangingPunct="1">
              <a:lnSpc>
                <a:spcPct val="80000"/>
              </a:lnSpc>
            </a:pPr>
            <a:endParaRPr lang="en-US" sz="1200" smtClean="0">
              <a:solidFill>
                <a:srgbClr val="898989"/>
              </a:solidFill>
              <a:ea typeface="ＭＳ Ｐゴシック" pitchFamily="-108" charset="-128"/>
            </a:endParaRPr>
          </a:p>
          <a:p>
            <a:pPr algn="ctr" eaLnBrk="1" hangingPunct="1">
              <a:lnSpc>
                <a:spcPct val="80000"/>
              </a:lnSpc>
            </a:pPr>
            <a:endParaRPr lang="en-US" sz="1200" i="1" smtClean="0">
              <a:solidFill>
                <a:srgbClr val="898989"/>
              </a:solidFill>
              <a:ea typeface="ＭＳ Ｐゴシック" pitchFamily="-108" charset="-128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1200" i="1" smtClean="0">
                <a:solidFill>
                  <a:srgbClr val="898989"/>
                </a:solidFill>
                <a:ea typeface="ＭＳ Ｐゴシック" pitchFamily="-108" charset="-128"/>
              </a:rPr>
              <a:t>US Office of Education 84.325K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smtClean="0">
                <a:solidFill>
                  <a:srgbClr val="898989"/>
                </a:solidFill>
                <a:ea typeface="ＭＳ Ｐゴシック" pitchFamily="-108" charset="-128"/>
              </a:rPr>
              <a:t>H325K080308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smtClean="0">
                <a:solidFill>
                  <a:srgbClr val="898989"/>
                </a:solidFill>
                <a:ea typeface="ＭＳ Ｐゴシック" pitchFamily="-108" charset="-128"/>
              </a:rPr>
              <a:t>University of Utah:  High Incidence Grant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1200" smtClean="0">
                <a:solidFill>
                  <a:srgbClr val="898989"/>
                </a:solidFill>
                <a:ea typeface="ＭＳ Ｐゴシック" pitchFamily="-108" charset="-128"/>
              </a:rPr>
              <a:t>Joe Viskochil</a:t>
            </a:r>
          </a:p>
          <a:p>
            <a:pPr algn="ctr" eaLnBrk="1" hangingPunct="1">
              <a:lnSpc>
                <a:spcPct val="80000"/>
              </a:lnSpc>
            </a:pPr>
            <a:endParaRPr lang="en-US" sz="1200" smtClean="0">
              <a:solidFill>
                <a:srgbClr val="898989"/>
              </a:solidFill>
              <a:ea typeface="ＭＳ Ｐゴシック" pitchFamily="-108" charset="-128"/>
            </a:endParaRPr>
          </a:p>
          <a:p>
            <a:pPr algn="ctr" eaLnBrk="1" hangingPunct="1">
              <a:lnSpc>
                <a:spcPct val="80000"/>
              </a:lnSpc>
            </a:pPr>
            <a:endParaRPr lang="en-US" sz="1200" smtClean="0">
              <a:solidFill>
                <a:srgbClr val="898989"/>
              </a:solidFill>
              <a:ea typeface="ＭＳ Ｐゴシック" pitchFamily="-108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1200" smtClean="0">
              <a:solidFill>
                <a:srgbClr val="898989"/>
              </a:solidFill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Compli</a:t>
            </a:r>
            <a:r>
              <a:rPr lang="en-US" dirty="0" smtClean="0"/>
              <a:t>-Cards!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one:  Explain and set up the </a:t>
            </a:r>
            <a:r>
              <a:rPr lang="en-US" dirty="0" err="1" smtClean="0"/>
              <a:t>Compli</a:t>
            </a:r>
            <a:r>
              <a:rPr lang="en-US" dirty="0" smtClean="0"/>
              <a:t>-Card system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Step two:  Daily </a:t>
            </a:r>
            <a:r>
              <a:rPr lang="en-US" dirty="0" err="1" smtClean="0"/>
              <a:t>Compli</a:t>
            </a:r>
            <a:r>
              <a:rPr lang="en-US" dirty="0" smtClean="0"/>
              <a:t>-Cards</a:t>
            </a:r>
          </a:p>
          <a:p>
            <a:endParaRPr lang="en-US" dirty="0" smtClean="0"/>
          </a:p>
          <a:p>
            <a:r>
              <a:rPr lang="en-US" dirty="0" smtClean="0"/>
              <a:t>Step three: Weekly </a:t>
            </a:r>
            <a:r>
              <a:rPr lang="en-US" dirty="0" err="1" smtClean="0"/>
              <a:t>Compli</a:t>
            </a:r>
            <a:r>
              <a:rPr lang="en-US" dirty="0" smtClean="0"/>
              <a:t>-Cards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Compli</a:t>
            </a:r>
            <a:r>
              <a:rPr lang="en-US" dirty="0" smtClean="0"/>
              <a:t>-Cards!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a space for the </a:t>
            </a:r>
            <a:r>
              <a:rPr lang="en-US" dirty="0" err="1" smtClean="0"/>
              <a:t>Compli</a:t>
            </a:r>
            <a:r>
              <a:rPr lang="en-US" dirty="0" smtClean="0"/>
              <a:t>-Cards to be posted</a:t>
            </a:r>
          </a:p>
          <a:p>
            <a:r>
              <a:rPr lang="en-US" dirty="0" smtClean="0"/>
              <a:t>Take 10 minutes to explain compliments</a:t>
            </a:r>
          </a:p>
          <a:p>
            <a:pPr lvl="1"/>
            <a:r>
              <a:rPr lang="en-US" dirty="0" smtClean="0"/>
              <a:t>If using </a:t>
            </a:r>
            <a:r>
              <a:rPr lang="en-US" dirty="0" err="1" smtClean="0"/>
              <a:t>Compli</a:t>
            </a:r>
            <a:r>
              <a:rPr lang="en-US" dirty="0" smtClean="0"/>
              <a:t>-Cards with younger kids, the following may be helpful</a:t>
            </a:r>
          </a:p>
          <a:p>
            <a:pPr lvl="2"/>
            <a:r>
              <a:rPr lang="en-US" dirty="0" smtClean="0">
                <a:hlinkClick r:id="rId3"/>
              </a:rPr>
              <a:t>What is praise?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Examples of Praise</a:t>
            </a:r>
            <a:endParaRPr lang="en-US" dirty="0" smtClean="0"/>
          </a:p>
          <a:p>
            <a:r>
              <a:rPr lang="en-US" dirty="0" smtClean="0"/>
              <a:t>Take a few more minutes to show kids how to fill out and post </a:t>
            </a:r>
            <a:r>
              <a:rPr lang="en-US" dirty="0" err="1" smtClean="0"/>
              <a:t>Compli</a:t>
            </a:r>
            <a:r>
              <a:rPr lang="en-US" dirty="0" smtClean="0"/>
              <a:t>-Cards</a:t>
            </a:r>
          </a:p>
          <a:p>
            <a:r>
              <a:rPr lang="en-US" dirty="0" smtClean="0"/>
              <a:t>Tell kids how they will receive rewards for compliments if the random daily goal or weekly goal is met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Step One: Set up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Compli</a:t>
            </a:r>
            <a:r>
              <a:rPr lang="en-US" dirty="0" smtClean="0"/>
              <a:t>-Cards!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772400" cy="4191000"/>
          </a:xfrm>
        </p:spPr>
        <p:txBody>
          <a:bodyPr/>
          <a:lstStyle/>
          <a:p>
            <a:r>
              <a:rPr lang="en-US" dirty="0" smtClean="0"/>
              <a:t>At the beginning of the day, determine a minimum and a maximum number of </a:t>
            </a:r>
            <a:r>
              <a:rPr lang="en-US" dirty="0" err="1" smtClean="0"/>
              <a:t>Compli</a:t>
            </a:r>
            <a:r>
              <a:rPr lang="en-US" dirty="0" smtClean="0"/>
              <a:t>-Cards you would like to see. </a:t>
            </a:r>
          </a:p>
          <a:p>
            <a:r>
              <a:rPr lang="en-US" dirty="0" smtClean="0"/>
              <a:t>Input these numbers into the RNG.  The resulting random number is the daily goal.  Write this down but don’t show the class.  </a:t>
            </a:r>
            <a:endParaRPr lang="en-US" dirty="0" smtClean="0"/>
          </a:p>
          <a:p>
            <a:r>
              <a:rPr lang="en-US" dirty="0" smtClean="0"/>
              <a:t>As the day progresses, praise witnesses for posting </a:t>
            </a:r>
            <a:r>
              <a:rPr lang="en-US" dirty="0" err="1" smtClean="0"/>
              <a:t>Compli</a:t>
            </a:r>
            <a:r>
              <a:rPr lang="en-US" dirty="0" smtClean="0"/>
              <a:t>-Cards.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Step Two: Daily (1)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Compli</a:t>
            </a:r>
            <a:r>
              <a:rPr lang="en-US" dirty="0" smtClean="0"/>
              <a:t>-Cards!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the day, reveal to the class the random goal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goal has been met, each </a:t>
            </a:r>
            <a:r>
              <a:rPr lang="en-US" i="1" dirty="0" err="1" smtClean="0"/>
              <a:t>complimenter</a:t>
            </a:r>
            <a:r>
              <a:rPr lang="en-US" i="1" dirty="0" smtClean="0"/>
              <a:t> </a:t>
            </a:r>
            <a:r>
              <a:rPr lang="en-US" dirty="0" smtClean="0"/>
              <a:t>(the person who gave the compliment) </a:t>
            </a:r>
            <a:r>
              <a:rPr lang="en-US" dirty="0" smtClean="0"/>
              <a:t>that is posted receives a small reward for the day.</a:t>
            </a:r>
          </a:p>
          <a:p>
            <a:r>
              <a:rPr lang="en-US" dirty="0" smtClean="0"/>
              <a:t>Make sure to </a:t>
            </a:r>
            <a:r>
              <a:rPr lang="en-US" dirty="0" smtClean="0"/>
              <a:t>record the number of daily </a:t>
            </a:r>
            <a:r>
              <a:rPr lang="en-US" dirty="0" err="1" smtClean="0"/>
              <a:t>Compli</a:t>
            </a:r>
            <a:r>
              <a:rPr lang="en-US" dirty="0" smtClean="0"/>
              <a:t>-Cards in a safe </a:t>
            </a:r>
            <a:r>
              <a:rPr lang="en-US" dirty="0" smtClean="0"/>
              <a:t>place.</a:t>
            </a:r>
          </a:p>
          <a:p>
            <a:r>
              <a:rPr lang="en-US" dirty="0" smtClean="0"/>
              <a:t>Send all </a:t>
            </a:r>
            <a:r>
              <a:rPr lang="en-US" dirty="0" err="1" smtClean="0"/>
              <a:t>Compli</a:t>
            </a:r>
            <a:r>
              <a:rPr lang="en-US" dirty="0" smtClean="0"/>
              <a:t>-Cards home with the </a:t>
            </a:r>
            <a:r>
              <a:rPr lang="en-US" i="1" dirty="0" err="1" smtClean="0"/>
              <a:t>complimentee</a:t>
            </a:r>
            <a:r>
              <a:rPr lang="en-US" dirty="0" smtClean="0"/>
              <a:t> </a:t>
            </a:r>
            <a:r>
              <a:rPr lang="en-US" dirty="0" smtClean="0"/>
              <a:t>(the person who received the compliment)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Step Two:  Daily (2)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Compli</a:t>
            </a:r>
            <a:r>
              <a:rPr lang="en-US" dirty="0" smtClean="0"/>
              <a:t>-Cards!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encourage kids to witness and report compliments, a bonus reward should be given to one </a:t>
            </a:r>
            <a:r>
              <a:rPr lang="en-US" i="1" dirty="0" smtClean="0"/>
              <a:t>witness</a:t>
            </a:r>
            <a:r>
              <a:rPr lang="en-US" dirty="0" smtClean="0"/>
              <a:t> per day.</a:t>
            </a:r>
          </a:p>
          <a:p>
            <a:r>
              <a:rPr lang="en-US" dirty="0" smtClean="0"/>
              <a:t>After determining the daily goal, create another random number using 1 for the minimum and the daily goal for the maximum.  The resulting number is the bonus witness </a:t>
            </a:r>
            <a:r>
              <a:rPr lang="en-US" dirty="0" err="1" smtClean="0"/>
              <a:t>Compli</a:t>
            </a:r>
            <a:r>
              <a:rPr lang="en-US" dirty="0" smtClean="0"/>
              <a:t>-Card</a:t>
            </a:r>
          </a:p>
          <a:p>
            <a:r>
              <a:rPr lang="en-US" dirty="0" smtClean="0"/>
              <a:t>If and only if the daily goal is reached, count the </a:t>
            </a:r>
            <a:r>
              <a:rPr lang="en-US" dirty="0" err="1" smtClean="0"/>
              <a:t>Compli</a:t>
            </a:r>
            <a:r>
              <a:rPr lang="en-US" dirty="0" smtClean="0"/>
              <a:t>-Cards until you find the bonus witness </a:t>
            </a:r>
            <a:r>
              <a:rPr lang="en-US" dirty="0" err="1" smtClean="0"/>
              <a:t>Compli</a:t>
            </a:r>
            <a:r>
              <a:rPr lang="en-US" dirty="0" smtClean="0"/>
              <a:t>-Card, and give that </a:t>
            </a:r>
            <a:r>
              <a:rPr lang="en-US" i="1" dirty="0" smtClean="0"/>
              <a:t>witness</a:t>
            </a:r>
            <a:r>
              <a:rPr lang="en-US" dirty="0" smtClean="0"/>
              <a:t> the reward as well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Step Two:  Daily- </a:t>
            </a:r>
            <a:r>
              <a:rPr lang="en-US" i="1" dirty="0" smtClean="0"/>
              <a:t>The Bonus Witness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Compli</a:t>
            </a:r>
            <a:r>
              <a:rPr lang="en-US" dirty="0" smtClean="0"/>
              <a:t>-Cards!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beginning of each week, create a weekly goal using the same random number generator procedure as before.  </a:t>
            </a:r>
          </a:p>
          <a:p>
            <a:r>
              <a:rPr lang="en-US" dirty="0" smtClean="0"/>
              <a:t>At the end of the week, reveal the weekly goal to the class and add up the daily </a:t>
            </a:r>
            <a:r>
              <a:rPr lang="en-US" dirty="0" err="1" smtClean="0"/>
              <a:t>Compli</a:t>
            </a:r>
            <a:r>
              <a:rPr lang="en-US" dirty="0" smtClean="0"/>
              <a:t>-Card totals for the week.</a:t>
            </a:r>
          </a:p>
          <a:p>
            <a:r>
              <a:rPr lang="en-US" dirty="0" smtClean="0"/>
              <a:t>If the weekly goal has been met, the </a:t>
            </a:r>
            <a:r>
              <a:rPr lang="en-US" i="1" dirty="0" smtClean="0"/>
              <a:t>entire class </a:t>
            </a:r>
            <a:r>
              <a:rPr lang="en-US" dirty="0" smtClean="0"/>
              <a:t>receives a large reward, even if they weren’t a part of a </a:t>
            </a:r>
            <a:r>
              <a:rPr lang="en-US" dirty="0" err="1" smtClean="0"/>
              <a:t>Compli</a:t>
            </a:r>
            <a:r>
              <a:rPr lang="en-US" dirty="0" smtClean="0"/>
              <a:t>-Card.</a:t>
            </a:r>
          </a:p>
          <a:p>
            <a:r>
              <a:rPr lang="en-US" dirty="0" smtClean="0"/>
              <a:t>This is an important tool for motivating </a:t>
            </a:r>
            <a:r>
              <a:rPr lang="en-US" dirty="0" err="1" smtClean="0"/>
              <a:t>Compli</a:t>
            </a:r>
            <a:r>
              <a:rPr lang="en-US" dirty="0" smtClean="0"/>
              <a:t>-Cards because even if the daily goal isn’t met, the weekly goal is still possible.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Step Three: Weekly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2133600"/>
            <a:ext cx="80010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7"/>
          </p:nvPr>
        </p:nvSpPr>
        <p:spPr>
          <a:xfrm>
            <a:off x="502921" y="1985963"/>
            <a:ext cx="2926080" cy="1366837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Kristen ITC" pitchFamily="66" charset="0"/>
            </a:endParaRPr>
          </a:p>
          <a:p>
            <a:pPr algn="r">
              <a:buNone/>
            </a:pPr>
            <a:r>
              <a:rPr lang="en-US" dirty="0" smtClean="0">
                <a:latin typeface="Kristen ITC" pitchFamily="66" charset="0"/>
              </a:rPr>
              <a:t>COMPLI-CARDS!!!!!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r>
              <a:rPr lang="en-US" u="sng" dirty="0" smtClean="0"/>
              <a:t>Daily goal</a:t>
            </a:r>
          </a:p>
          <a:p>
            <a:pPr lvl="1"/>
            <a:r>
              <a:rPr lang="en-US" dirty="0" smtClean="0"/>
              <a:t>Minimum: 5</a:t>
            </a:r>
          </a:p>
          <a:p>
            <a:pPr lvl="1"/>
            <a:r>
              <a:rPr lang="en-US" dirty="0" smtClean="0"/>
              <a:t>Maximum: 15</a:t>
            </a:r>
            <a:endParaRPr lang="en-US" dirty="0"/>
          </a:p>
        </p:txBody>
      </p:sp>
      <p:pic>
        <p:nvPicPr>
          <p:cNvPr id="7" name="Content Placeholder 6" descr="excomp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r="25229" b="73296"/>
          <a:stretch>
            <a:fillRect/>
          </a:stretch>
        </p:blipFill>
        <p:spPr>
          <a:xfrm>
            <a:off x="3810000" y="2362200"/>
            <a:ext cx="4648200" cy="1328057"/>
          </a:xfrm>
          <a:blipFill>
            <a:blip r:embed="rId4"/>
            <a:tile tx="0" ty="0" sx="100000" sy="100000" flip="none" algn="tl"/>
          </a:blipFill>
        </p:spPr>
      </p:pic>
      <p:sp>
        <p:nvSpPr>
          <p:cNvPr id="6" name="Content Placeholder 5"/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56500" cy="1116012"/>
          </a:xfrm>
        </p:spPr>
        <p:txBody>
          <a:bodyPr/>
          <a:lstStyle/>
          <a:p>
            <a:r>
              <a:rPr lang="en-US" sz="2000" dirty="0" smtClean="0"/>
              <a:t>By Jones, Kevin M.; Young, Mary M.; </a:t>
            </a:r>
            <a:r>
              <a:rPr lang="en-US" sz="2000" dirty="0" err="1" smtClean="0"/>
              <a:t>Friman</a:t>
            </a:r>
            <a:r>
              <a:rPr lang="en-US" sz="2000" dirty="0" smtClean="0"/>
              <a:t>, Patrick C.</a:t>
            </a:r>
            <a:br>
              <a:rPr lang="en-US" sz="2000" dirty="0" smtClean="0"/>
            </a:br>
            <a:r>
              <a:rPr lang="en-US" sz="2000" dirty="0" smtClean="0"/>
              <a:t>School Psychology Quarterly. </a:t>
            </a:r>
            <a:r>
              <a:rPr lang="en-US" sz="2000" dirty="0" err="1" smtClean="0"/>
              <a:t>Vol</a:t>
            </a:r>
            <a:r>
              <a:rPr lang="en-US" sz="2000" dirty="0" smtClean="0"/>
              <a:t> 15(1), </a:t>
            </a:r>
            <a:r>
              <a:rPr lang="en-US" sz="2000" dirty="0" err="1" smtClean="0"/>
              <a:t>Spr</a:t>
            </a:r>
            <a:r>
              <a:rPr lang="en-US" sz="2000" dirty="0" smtClean="0"/>
              <a:t> 2000, 30-39</a:t>
            </a:r>
            <a:br>
              <a:rPr lang="en-US" sz="2000" dirty="0" smtClean="0"/>
            </a:br>
            <a:endParaRPr lang="en-US" sz="2000" dirty="0" smtClean="0">
              <a:ea typeface="ＭＳ Ｐゴシック" pitchFamily="-108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8" charset="-128"/>
              </a:rPr>
              <a:t>OIS training provides training in Positive Behavior Support for supporting people who engage in challenging and, potentially dangerous behavior. </a:t>
            </a:r>
          </a:p>
          <a:p>
            <a:r>
              <a:rPr lang="en-US" dirty="0" smtClean="0">
                <a:ea typeface="ＭＳ Ｐゴシック" pitchFamily="-108" charset="-128"/>
              </a:rPr>
              <a:t>OIS is grounded in the understanding and assessment of the "meaning" of the behavior.</a:t>
            </a:r>
          </a:p>
          <a:p>
            <a:r>
              <a:rPr lang="en-US" dirty="0" smtClean="0">
                <a:ea typeface="ＭＳ Ｐゴシック" pitchFamily="-108" charset="-128"/>
              </a:rPr>
              <a:t>A system of providing training to people who work with designated individuals to intervene physically or non-physically to keep individuals from harming self or others. The system</a:t>
            </a:r>
            <a:br>
              <a:rPr lang="en-US" dirty="0" smtClean="0">
                <a:ea typeface="ＭＳ Ｐゴシック" pitchFamily="-108" charset="-128"/>
              </a:rPr>
            </a:br>
            <a:r>
              <a:rPr lang="en-US" dirty="0" smtClean="0">
                <a:ea typeface="ＭＳ Ｐゴシック" pitchFamily="-108" charset="-128"/>
              </a:rPr>
              <a:t>is based on a proactive approach that includes methods of effective evasion, deflection and escape from holding.</a:t>
            </a:r>
          </a:p>
          <a:p>
            <a:endParaRPr lang="en-US" dirty="0" smtClean="0">
              <a:ea typeface="ＭＳ Ｐゴシック" pitchFamily="-108" charset="-128"/>
            </a:endParaRPr>
          </a:p>
          <a:p>
            <a:pPr>
              <a:buFont typeface="Wingdings" pitchFamily="-108" charset="2"/>
              <a:buNone/>
            </a:pPr>
            <a:endParaRPr lang="en-US" dirty="0" smtClean="0">
              <a:ea typeface="ＭＳ Ｐゴシック" pitchFamily="-108" charset="-128"/>
            </a:endParaRPr>
          </a:p>
          <a:p>
            <a:endParaRPr lang="en-US" dirty="0" smtClean="0">
              <a:ea typeface="ＭＳ Ｐゴシック" pitchFamily="-10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mpcar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981200"/>
            <a:ext cx="5181204" cy="4144963"/>
          </a:xfrm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 rot="19966697">
            <a:off x="1104536" y="3959154"/>
            <a:ext cx="7556313" cy="995082"/>
          </a:xfrm>
        </p:spPr>
        <p:txBody>
          <a:bodyPr/>
          <a:lstStyle/>
          <a:p>
            <a:r>
              <a:rPr lang="en-US" sz="4400" dirty="0" smtClean="0">
                <a:latin typeface="Kristen ITC" pitchFamily="66" charset="0"/>
                <a:ea typeface="ＭＳ Ｐゴシック" pitchFamily="-108" charset="-128"/>
              </a:rPr>
              <a:t>PUT   UP   POSITIVES!!!!!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09600" y="533400"/>
            <a:ext cx="7558960" cy="774700"/>
          </a:xfrm>
        </p:spPr>
        <p:txBody>
          <a:bodyPr/>
          <a:lstStyle/>
          <a:p>
            <a:r>
              <a:rPr lang="en-US" sz="6000" dirty="0" smtClean="0"/>
              <a:t>COMPLI</a:t>
            </a:r>
            <a:r>
              <a:rPr lang="en-US" sz="8800" dirty="0" smtClean="0"/>
              <a:t>-</a:t>
            </a:r>
            <a:r>
              <a:rPr lang="en-US" sz="6000" dirty="0" smtClean="0"/>
              <a:t>CARDS</a:t>
            </a:r>
            <a:endParaRPr lang="en-US" sz="6000" dirty="0"/>
          </a:p>
        </p:txBody>
      </p:sp>
      <p:pic>
        <p:nvPicPr>
          <p:cNvPr id="23556" name="Picture 4" descr="C:\Users\Joe\AppData\Local\Microsoft\Windows\Temporary Internet Files\Content.IE5\8ZETH3ZP\MCj04382270000[1].wm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038600"/>
            <a:ext cx="2438400" cy="233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COMPLI-CARDS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Compli</a:t>
            </a:r>
            <a:r>
              <a:rPr lang="en-US" dirty="0" smtClean="0"/>
              <a:t>-Cards </a:t>
            </a:r>
            <a:r>
              <a:rPr lang="en-US" dirty="0" smtClean="0"/>
              <a:t>combines four evidence based components into a class-wide positive behavior intervention</a:t>
            </a:r>
          </a:p>
          <a:p>
            <a:pPr lvl="1"/>
            <a:r>
              <a:rPr lang="en-US" dirty="0" smtClean="0"/>
              <a:t>Positive peer reporting (PPR)</a:t>
            </a:r>
          </a:p>
          <a:p>
            <a:pPr lvl="1"/>
            <a:r>
              <a:rPr lang="en-US" dirty="0" smtClean="0"/>
              <a:t>Interdependent group contingency</a:t>
            </a:r>
          </a:p>
          <a:p>
            <a:pPr lvl="1"/>
            <a:r>
              <a:rPr lang="en-US" dirty="0" smtClean="0"/>
              <a:t>Randomized criteria</a:t>
            </a:r>
          </a:p>
          <a:p>
            <a:pPr lvl="1"/>
            <a:r>
              <a:rPr lang="en-US" dirty="0" smtClean="0"/>
              <a:t>Public posting</a:t>
            </a:r>
          </a:p>
          <a:p>
            <a:r>
              <a:rPr lang="en-US" dirty="0" smtClean="0"/>
              <a:t>The goal of the </a:t>
            </a:r>
            <a:r>
              <a:rPr lang="en-US" dirty="0" err="1" smtClean="0"/>
              <a:t>Compli</a:t>
            </a:r>
            <a:r>
              <a:rPr lang="en-US" dirty="0" smtClean="0"/>
              <a:t>-Card </a:t>
            </a:r>
            <a:r>
              <a:rPr lang="en-US" dirty="0" smtClean="0"/>
              <a:t>intervention is to increase compliments between peers and facilitate a positive classroom environment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i="1" dirty="0" smtClean="0"/>
              <a:t>	An intervention to increase positive comments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use </a:t>
            </a:r>
            <a:r>
              <a:rPr lang="en-US" dirty="0" err="1" smtClean="0"/>
              <a:t>Compli</a:t>
            </a:r>
            <a:r>
              <a:rPr lang="en-US" dirty="0" smtClean="0"/>
              <a:t>-Cards?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Compli</a:t>
            </a:r>
            <a:r>
              <a:rPr lang="en-US" dirty="0" smtClean="0"/>
              <a:t>-Cards are designed for elementary age kids</a:t>
            </a:r>
          </a:p>
          <a:p>
            <a:r>
              <a:rPr lang="en-US" dirty="0" smtClean="0"/>
              <a:t>They can be used in both special and regular education</a:t>
            </a:r>
          </a:p>
          <a:p>
            <a:r>
              <a:rPr lang="en-US" dirty="0" smtClean="0"/>
              <a:t>The ideal group size is 10-30 kids</a:t>
            </a:r>
          </a:p>
          <a:p>
            <a:pPr lvl="1"/>
            <a:r>
              <a:rPr lang="en-US" dirty="0" smtClean="0"/>
              <a:t>Fewer than ten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Compli</a:t>
            </a:r>
            <a:r>
              <a:rPr lang="en-US" dirty="0" smtClean="0">
                <a:sym typeface="Wingdings" pitchFamily="2" charset="2"/>
              </a:rPr>
              <a:t>-Cards will not be as effective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More than 30  it may become too difficult to stay organized</a:t>
            </a:r>
          </a:p>
          <a:p>
            <a:r>
              <a:rPr lang="en-US" dirty="0" err="1" smtClean="0">
                <a:sym typeface="Wingdings" pitchFamily="2" charset="2"/>
              </a:rPr>
              <a:t>Compli</a:t>
            </a:r>
            <a:r>
              <a:rPr lang="en-US" dirty="0" smtClean="0">
                <a:sym typeface="Wingdings" pitchFamily="2" charset="2"/>
              </a:rPr>
              <a:t>-Cards are perfect for any classroom that wants to increase positive peer interaction and decrease put downs, criticism and sarcasm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Advantages of </a:t>
            </a:r>
            <a:r>
              <a:rPr lang="en-US" dirty="0" err="1" smtClean="0"/>
              <a:t>Compli</a:t>
            </a:r>
            <a:r>
              <a:rPr lang="en-US" dirty="0" smtClean="0"/>
              <a:t>-Cards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556500" cy="4144963"/>
          </a:xfrm>
        </p:spPr>
        <p:txBody>
          <a:bodyPr/>
          <a:lstStyle/>
          <a:p>
            <a:r>
              <a:rPr lang="en-US" dirty="0" smtClean="0"/>
              <a:t>Time</a:t>
            </a:r>
          </a:p>
          <a:p>
            <a:pPr lvl="1"/>
            <a:r>
              <a:rPr lang="en-US" dirty="0" err="1" smtClean="0"/>
              <a:t>Compli</a:t>
            </a:r>
            <a:r>
              <a:rPr lang="en-US" dirty="0" smtClean="0"/>
              <a:t>-Cards take less than 10 minutes per day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The only costs are paper, tape, and rewards of your choice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Ease</a:t>
            </a:r>
          </a:p>
          <a:p>
            <a:pPr lvl="1"/>
            <a:r>
              <a:rPr lang="en-US" dirty="0" err="1" smtClean="0"/>
              <a:t>Compli</a:t>
            </a:r>
            <a:r>
              <a:rPr lang="en-US" dirty="0" smtClean="0"/>
              <a:t>-Cards are not complicated!!!  After initial set up, the kids do all of the work!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Compli</a:t>
            </a:r>
            <a:r>
              <a:rPr lang="en-US" dirty="0" smtClean="0"/>
              <a:t>-Card template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Rewards:  Small (daily) and large (weekly)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Internet access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 feet of board, wall or desk space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Compli</a:t>
            </a:r>
            <a:r>
              <a:rPr lang="en-US" dirty="0" smtClean="0"/>
              <a:t>-Card template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14800" y="1985963"/>
            <a:ext cx="3942678" cy="4140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Compli</a:t>
            </a:r>
            <a:r>
              <a:rPr lang="en-US" dirty="0" smtClean="0"/>
              <a:t>-Card is a piece of paper that the witness fills out</a:t>
            </a:r>
          </a:p>
          <a:p>
            <a:r>
              <a:rPr lang="en-US" dirty="0" smtClean="0"/>
              <a:t>When a witness hears a compliment, they ask the teacher for a </a:t>
            </a:r>
            <a:r>
              <a:rPr lang="en-US" dirty="0" err="1" smtClean="0"/>
              <a:t>Compli</a:t>
            </a:r>
            <a:r>
              <a:rPr lang="en-US" dirty="0" smtClean="0"/>
              <a:t>-Card, and fill out </a:t>
            </a:r>
          </a:p>
          <a:p>
            <a:pPr lvl="1"/>
            <a:r>
              <a:rPr lang="en-US" dirty="0" smtClean="0"/>
              <a:t>Who the compliment was to </a:t>
            </a:r>
          </a:p>
          <a:p>
            <a:pPr lvl="1"/>
            <a:r>
              <a:rPr lang="en-US" dirty="0" smtClean="0"/>
              <a:t>Who the compliment was from</a:t>
            </a:r>
          </a:p>
          <a:p>
            <a:pPr lvl="1"/>
            <a:r>
              <a:rPr lang="en-US" dirty="0" smtClean="0"/>
              <a:t>What the compliment was</a:t>
            </a:r>
          </a:p>
          <a:p>
            <a:pPr lvl="1"/>
            <a:r>
              <a:rPr lang="en-US" dirty="0" smtClean="0"/>
              <a:t>Their name </a:t>
            </a:r>
          </a:p>
          <a:p>
            <a:pPr lvl="1"/>
            <a:r>
              <a:rPr lang="en-US" dirty="0" smtClean="0"/>
              <a:t>The date (time/period optional)</a:t>
            </a:r>
            <a:endParaRPr lang="en-US" dirty="0"/>
          </a:p>
        </p:txBody>
      </p:sp>
      <p:pic>
        <p:nvPicPr>
          <p:cNvPr id="10" name="Content Placeholder 9" descr="comli-card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r="29806" b="11118"/>
          <a:stretch>
            <a:fillRect/>
          </a:stretch>
        </p:blipFill>
        <p:spPr>
          <a:xfrm>
            <a:off x="498474" y="2593022"/>
            <a:ext cx="3006726" cy="30457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need: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rewards</a:t>
            </a:r>
          </a:p>
          <a:p>
            <a:pPr lvl="1"/>
            <a:r>
              <a:rPr lang="en-US" dirty="0" smtClean="0"/>
              <a:t>These will be used daily for everyone that gave a compliment that day, as well as one for the bonus witness</a:t>
            </a:r>
          </a:p>
          <a:p>
            <a:pPr lvl="1"/>
            <a:r>
              <a:rPr lang="en-US" dirty="0" smtClean="0"/>
              <a:t>These should be small, inexpensive items such as treats, a few minutes of a desired activity, or a free homework question</a:t>
            </a:r>
          </a:p>
          <a:p>
            <a:r>
              <a:rPr lang="en-US" dirty="0" smtClean="0"/>
              <a:t>Large rewards</a:t>
            </a:r>
          </a:p>
          <a:p>
            <a:pPr lvl="1"/>
            <a:r>
              <a:rPr lang="en-US" dirty="0" smtClean="0"/>
              <a:t>These will be used weekly for the entire class if the criteria is met</a:t>
            </a:r>
          </a:p>
          <a:p>
            <a:pPr lvl="1"/>
            <a:r>
              <a:rPr lang="en-US" dirty="0" smtClean="0"/>
              <a:t>These can be larger things like extra recess, one free homework assignment, a large treat (e.g. donuts)</a:t>
            </a:r>
          </a:p>
          <a:p>
            <a:r>
              <a:rPr lang="en-US" dirty="0" smtClean="0"/>
              <a:t>For reward suggestions, see </a:t>
            </a:r>
            <a:r>
              <a:rPr lang="en-US" dirty="0" smtClean="0">
                <a:hlinkClick r:id="rId3"/>
              </a:rPr>
              <a:t>Rewards Index</a:t>
            </a:r>
            <a:endParaRPr lang="en-US" dirty="0" smtClean="0"/>
          </a:p>
          <a:p>
            <a:pPr lvl="4"/>
            <a:r>
              <a:rPr lang="en-US" sz="1200" dirty="0" smtClean="0">
                <a:hlinkClick r:id="rId3"/>
              </a:rPr>
              <a:t>www.interventioncentral.com/index.php/rewards/139-jackpot-ideas-for-classroom-rewards</a:t>
            </a:r>
            <a:endParaRPr lang="en-US" sz="1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		Rewards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need: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access</a:t>
            </a:r>
          </a:p>
          <a:p>
            <a:pPr lvl="1"/>
            <a:r>
              <a:rPr lang="en-US" dirty="0" smtClean="0"/>
              <a:t>In order to randomize the criteria for a reward, you will need a random number generator (RNG).  There are many free RNG’s online  (www.random.org)</a:t>
            </a:r>
          </a:p>
          <a:p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Once a witness has filled out a </a:t>
            </a:r>
            <a:r>
              <a:rPr lang="en-US" dirty="0" err="1" smtClean="0"/>
              <a:t>Compli</a:t>
            </a:r>
            <a:r>
              <a:rPr lang="en-US" dirty="0" smtClean="0"/>
              <a:t>-Card, they will post it up so everyone can see it.  This posting space can be anywhere, even lined up along the side edge of the door, teachers desk, etc.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129553"/>
            <a:ext cx="7752678" cy="774700"/>
          </a:xfrm>
        </p:spPr>
        <p:txBody>
          <a:bodyPr/>
          <a:lstStyle/>
          <a:p>
            <a:r>
              <a:rPr lang="en-US" dirty="0" smtClean="0"/>
              <a:t>	Internet access and space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5194</TotalTime>
  <Words>1020</Words>
  <Application>Microsoft Office PowerPoint</Application>
  <PresentationFormat>On-screen Show (4:3)</PresentationFormat>
  <Paragraphs>133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4_Advantage</vt:lpstr>
      <vt:lpstr>Evidence Based Practice  University of Utah </vt:lpstr>
      <vt:lpstr>PUT   UP   POSITIVES!!!!!</vt:lpstr>
      <vt:lpstr>COMPLI-CARDS  </vt:lpstr>
      <vt:lpstr>Who should use Compli-Cards?</vt:lpstr>
      <vt:lpstr>3 Advantages of Compli-Cards  </vt:lpstr>
      <vt:lpstr>What you will need</vt:lpstr>
      <vt:lpstr>The Compli-Card template</vt:lpstr>
      <vt:lpstr>What you will need:</vt:lpstr>
      <vt:lpstr>What you will need:</vt:lpstr>
      <vt:lpstr>Implementing Compli-Cards!</vt:lpstr>
      <vt:lpstr>Implementing Compli-Cards!</vt:lpstr>
      <vt:lpstr>Implementing Compli-Cards!</vt:lpstr>
      <vt:lpstr>Implementing Compli-Cards!</vt:lpstr>
      <vt:lpstr>Implementing Compli-Cards!</vt:lpstr>
      <vt:lpstr>Implementing Compli-Cards!</vt:lpstr>
      <vt:lpstr>Slide 16</vt:lpstr>
      <vt:lpstr>Daily Example</vt:lpstr>
      <vt:lpstr>By Jones, Kevin M.; Young, Mary M.; Friman, Patrick C. School Psychology Quarterly. Vol 15(1), Spr 2000, 30-39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Tough Kids: Practical Behavior Management</dc:title>
  <dc:creator>William R. Jenson</dc:creator>
  <cp:lastModifiedBy>Joe</cp:lastModifiedBy>
  <cp:revision>177</cp:revision>
  <dcterms:created xsi:type="dcterms:W3CDTF">2009-02-03T04:59:18Z</dcterms:created>
  <dcterms:modified xsi:type="dcterms:W3CDTF">2010-04-06T22:57:23Z</dcterms:modified>
</cp:coreProperties>
</file>