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5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Layouts/slideLayout6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png" ContentType="image/png"/>
  <Override PartName="/ppt/slides/slide27.xml" ContentType="application/vnd.openxmlformats-officedocument.presentationml.slide+xml"/>
  <Override PartName="/ppt/slideLayouts/slideLayout8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9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89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Default Extension="xlsx" ContentType="application/vnd.openxmlformats-officedocument.spreadsheetml.sheet"/>
  <Override PartName="/ppt/slideLayouts/slideLayout5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7" r:id="rId1"/>
    <p:sldMasterId id="2147483830" r:id="rId2"/>
    <p:sldMasterId id="2147483851" r:id="rId3"/>
    <p:sldMasterId id="2147483893" r:id="rId4"/>
    <p:sldMasterId id="2147483914" r:id="rId5"/>
  </p:sldMasterIdLst>
  <p:notesMasterIdLst>
    <p:notesMasterId r:id="rId38"/>
  </p:notesMasterIdLst>
  <p:handoutMasterIdLst>
    <p:handoutMasterId r:id="rId39"/>
  </p:handoutMasterIdLst>
  <p:sldIdLst>
    <p:sldId id="293" r:id="rId6"/>
    <p:sldId id="326" r:id="rId7"/>
    <p:sldId id="294" r:id="rId8"/>
    <p:sldId id="295" r:id="rId9"/>
    <p:sldId id="296" r:id="rId10"/>
    <p:sldId id="304" r:id="rId11"/>
    <p:sldId id="297" r:id="rId12"/>
    <p:sldId id="288" r:id="rId13"/>
    <p:sldId id="323" r:id="rId14"/>
    <p:sldId id="283" r:id="rId15"/>
    <p:sldId id="277" r:id="rId16"/>
    <p:sldId id="318" r:id="rId17"/>
    <p:sldId id="305" r:id="rId18"/>
    <p:sldId id="306" r:id="rId19"/>
    <p:sldId id="319" r:id="rId20"/>
    <p:sldId id="320" r:id="rId21"/>
    <p:sldId id="321" r:id="rId22"/>
    <p:sldId id="322" r:id="rId23"/>
    <p:sldId id="307" r:id="rId24"/>
    <p:sldId id="324" r:id="rId25"/>
    <p:sldId id="325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27" r:id="rId36"/>
    <p:sldId id="31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gray" frameSlides="1"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0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2.xml"/><Relationship Id="rId36" Type="http://schemas.openxmlformats.org/officeDocument/2006/relationships/slide" Target="slides/slide31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3.xml"/><Relationship Id="rId26" Type="http://schemas.openxmlformats.org/officeDocument/2006/relationships/slide" Target="slides/slide21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42" Type="http://schemas.openxmlformats.org/officeDocument/2006/relationships/viewProps" Target="viewProps.xml"/><Relationship Id="rId29" Type="http://schemas.openxmlformats.org/officeDocument/2006/relationships/slide" Target="slides/slide24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33" Type="http://schemas.openxmlformats.org/officeDocument/2006/relationships/slide" Target="slides/slide28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477124526100904"/>
          <c:y val="0.0681818181818182"/>
          <c:w val="0.928104575163399"/>
          <c:h val="0.90756302521008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marker val="1"/>
        <c:axId val="616887688"/>
        <c:axId val="616745416"/>
      </c:lineChart>
      <c:catAx>
        <c:axId val="616887688"/>
        <c:scaling>
          <c:orientation val="minMax"/>
        </c:scaling>
        <c:delete val="1"/>
        <c:axPos val="b"/>
        <c:tickLblPos val="nextTo"/>
        <c:crossAx val="616745416"/>
        <c:crosses val="autoZero"/>
        <c:auto val="1"/>
        <c:lblAlgn val="ctr"/>
        <c:lblOffset val="100"/>
      </c:catAx>
      <c:valAx>
        <c:axId val="6167454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16887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3C00B-9A9F-2945-9B16-8145B1344B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108FFD-FD27-8743-ABF3-913BA2BB70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8FFD-FD27-8743-ABF3-913BA2BB70F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130C-CF18-3C47-B964-AF230C20E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D1AA-2C60-9545-9EB4-EDCE4E7EE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84484-4D6B-D048-9D77-10117824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499A-5626-4B49-AEBB-3105A1384E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44A0-8EE4-BB41-8050-61A4D479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52F6-1FAE-B843-9DC0-164285213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B544-54D0-224A-BD79-64B143BB5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420-1B30-E74E-AE3D-D577651D5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DE9C43E-7465-5748-A9FB-AFF5989EAE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E4F8-D643-144C-A9C1-DC8871E87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04C5-BB6E-674F-839E-022EBC0C0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EF46-CBDB-C340-B092-1E79D9BD8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5F99-2F33-3F45-AAC2-41C4ECDC7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EA61-C85D-2747-996A-F2BBC53D9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F06-F85C-A340-8F62-7E0AD0B88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3C3B-688D-5E44-9DB6-C5F64697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772C-7E09-7A48-825C-27C753D18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685862-8E9D-5A40-BA93-DDA3EC69C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9139-CC43-A848-9323-375A1F809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A242E-5F6D-A247-9283-243649C64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367EDB7-CB0B-7548-8CA8-32136AC81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1C68-5319-E04E-8226-4E86C666E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8B7-4B73-B340-B09C-02E365CB7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31BF-E28A-FF46-A13D-1EAF9DB661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774-A129-DF44-9C68-ADD5D8086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4A73-2703-A040-8B96-607F0EF8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86F9-7510-1647-8BCE-A72006DAC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7B0-15C6-B342-9903-1A32078BB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4AF7F0F-235D-564B-9496-C0B5B15F9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1BFA-9565-1045-9D44-AF4747032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B953-FA89-894D-A224-1E6AEFCE8B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5398-ED38-6044-BE8D-B8D5AA1FF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F705-E42C-4C4D-A7BC-35EC27B9FF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B389-3CE1-6741-A50D-B0B3481B4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14511-718D-7547-9959-79B6158D0A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02D1-189F-1744-AD64-7BF0C6D7B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D16E-D4F9-8149-B3A5-BA2E970CA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ACC7-BABF-F145-A361-33A3B0D9B4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6C19708-2F1B-F44F-A4E2-E4FB46EFC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A6EA-F3C2-844E-BE74-935DF5F2C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E62-6FCC-8A42-A95C-5EB98E666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750E-5BEB-4348-9DC8-9DAF26D2B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C2DD-8227-0F40-90CC-D193E9BED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37B3-32AA-BA49-BF3F-B270505AF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5104-8E39-BF44-BAD8-8D6ACDC6D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36.xml"/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96.xml"/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47FC827-3407-C748-9E5B-069B5DDB2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4038600" cy="933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Evidence Based Practice University of Utah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1"/>
            <a:ext cx="8534400" cy="15867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Training School Psychologists to be Experts in Evidence Based Practices for Tertiary Students with Serious Emotional Disturbance/Behavior Disorders 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US Office of Education 84.325K</a:t>
            </a:r>
          </a:p>
          <a:p>
            <a:pPr algn="ctr"/>
            <a:endParaRPr lang="en-US" i="1" dirty="0" smtClean="0"/>
          </a:p>
          <a:p>
            <a:pPr algn="ctr"/>
            <a:r>
              <a:rPr lang="en-US" dirty="0" smtClean="0"/>
              <a:t>H325K080308</a:t>
            </a:r>
          </a:p>
          <a:p>
            <a:pPr algn="ctr">
              <a:buFont typeface="Wingdings" charset="2"/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590800"/>
            <a:ext cx="1814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Presentation Prepared by Christian Sabey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March 2009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Quality Indicators of Research Methodology</a:t>
            </a:r>
            <a:endParaRPr lang="en-US" sz="4000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Researchers in SPED need to establish quality indicators for each methodology that is used in SPED research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Establishing quality indicators for each methodology would: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Assist researchers in the design of their experiments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Provide a</a:t>
            </a:r>
            <a:r>
              <a:rPr lang="en-US" dirty="0" smtClean="0"/>
              <a:t> </a:t>
            </a:r>
            <a:r>
              <a:rPr lang="en-US" dirty="0" smtClean="0"/>
              <a:t>standard</a:t>
            </a:r>
            <a:r>
              <a:rPr lang="en-US" dirty="0" smtClean="0"/>
              <a:t> </a:t>
            </a:r>
            <a:r>
              <a:rPr lang="en-US" dirty="0" smtClean="0"/>
              <a:t>for reviewers to evaluate research findings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Help consumers to determine how useful research findings may be 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 Other organizations have already made steps in this direction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American Psychological Association (APA) Division 12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APA Division 16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Society for the study of School Psychology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Indicators of Research Methodology Continued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Works Clearinghouse (WWC) has developed a method specific evaluation tool called the Design and Implementation Assessment Device (DIAD)  </a:t>
            </a:r>
          </a:p>
          <a:p>
            <a:pPr lvl="1"/>
            <a:r>
              <a:rPr lang="en-US" dirty="0" smtClean="0"/>
              <a:t>Used to conduct an extremely detailed evaluation of a research article</a:t>
            </a:r>
          </a:p>
          <a:p>
            <a:pPr lvl="1"/>
            <a:r>
              <a:rPr lang="en-US" dirty="0" smtClean="0"/>
              <a:t>Used to guide researchers using a particular methodology </a:t>
            </a:r>
          </a:p>
          <a:p>
            <a:r>
              <a:rPr lang="en-US" dirty="0" smtClean="0"/>
              <a:t>Quality indicators for research in SPED have not been identified and articulated (as of 2005)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6868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Evidence-Based Practice In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evidence-based practice originated in the medical field as early as the mid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r>
              <a:rPr lang="en-US" dirty="0" smtClean="0"/>
              <a:t>The search came to fruition in the 1990s in an effort to bridge the gap between what was known and what was</a:t>
            </a:r>
            <a:r>
              <a:rPr lang="en-US" dirty="0" smtClean="0"/>
              <a:t> </a:t>
            </a:r>
            <a:r>
              <a:rPr lang="en-US" dirty="0" smtClean="0"/>
              <a:t>practiced</a:t>
            </a:r>
            <a:r>
              <a:rPr lang="en-US" dirty="0" smtClean="0"/>
              <a:t> </a:t>
            </a:r>
            <a:r>
              <a:rPr lang="en-US" dirty="0" smtClean="0"/>
              <a:t>in the medical field  </a:t>
            </a:r>
          </a:p>
          <a:p>
            <a:r>
              <a:rPr lang="en-US" dirty="0" smtClean="0"/>
              <a:t>Educators followed suit by recognizing the gap between research and practice and looking for ways to fill the gap </a:t>
            </a:r>
          </a:p>
          <a:p>
            <a:r>
              <a:rPr lang="en-US" dirty="0" smtClean="0"/>
              <a:t>Two types of organizations emerged to fill this need</a:t>
            </a:r>
          </a:p>
          <a:p>
            <a:pPr lvl="1"/>
            <a:r>
              <a:rPr lang="en-US" dirty="0" smtClean="0"/>
              <a:t>Research synthesis organizations </a:t>
            </a:r>
          </a:p>
          <a:p>
            <a:pPr lvl="1"/>
            <a:r>
              <a:rPr lang="en-US" dirty="0" smtClean="0"/>
              <a:t>Professional associations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Research Synthesis Organizations 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Cochrane Collaboration</a:t>
            </a:r>
            <a:br>
              <a:rPr lang="en-US" dirty="0" smtClean="0"/>
            </a:br>
            <a:r>
              <a:rPr lang="en-US" dirty="0" err="1" smtClean="0"/>
              <a:t>www.cochrane.org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71" r="-69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Campbell Collaboration</a:t>
            </a:r>
            <a:br>
              <a:rPr lang="en-US" dirty="0" smtClean="0"/>
            </a:br>
            <a:r>
              <a:rPr lang="en-US" dirty="0" err="1" smtClean="0"/>
              <a:t>www.campbellcollaboration.org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71" r="-69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8781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University of London Institute of Education </a:t>
            </a:r>
            <a:br>
              <a:rPr lang="en-US" sz="2800" dirty="0" smtClean="0"/>
            </a:br>
            <a:r>
              <a:rPr lang="en-US" sz="2800" dirty="0" smtClean="0"/>
              <a:t>Evidence for Policy and Practice Information and Co-</a:t>
            </a:r>
            <a:r>
              <a:rPr lang="en-US" sz="2800" dirty="0" err="1" smtClean="0"/>
              <a:t>ordinating</a:t>
            </a:r>
            <a:r>
              <a:rPr lang="en-US" sz="2800" dirty="0" smtClean="0"/>
              <a:t> Centre (EPPIC)</a:t>
            </a:r>
            <a:br>
              <a:rPr lang="en-US" sz="2800" dirty="0" smtClean="0"/>
            </a:br>
            <a:r>
              <a:rPr lang="en-US" sz="2800" dirty="0" smtClean="0"/>
              <a:t>http://</a:t>
            </a:r>
            <a:r>
              <a:rPr lang="en-US" sz="2800" dirty="0" err="1" smtClean="0"/>
              <a:t>eppi.ioe.ac.uk/cms</a:t>
            </a:r>
            <a:r>
              <a:rPr lang="en-US" sz="2800" dirty="0" smtClean="0"/>
              <a:t>/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Content Placeholder 5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71" r="-6971"/>
          <a:stretch>
            <a:fillRect/>
          </a:stretch>
        </p:blipFill>
        <p:spPr>
          <a:xfrm>
            <a:off x="609600" y="2133600"/>
            <a:ext cx="7556313" cy="414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573306"/>
          </a:xfrm>
        </p:spPr>
        <p:txBody>
          <a:bodyPr/>
          <a:lstStyle/>
          <a:p>
            <a:pPr algn="ctr"/>
            <a:r>
              <a:rPr lang="en-US" dirty="0" smtClean="0"/>
              <a:t>Institute of Education Science</a:t>
            </a:r>
            <a:br>
              <a:rPr lang="en-US" dirty="0" smtClean="0"/>
            </a:br>
            <a:r>
              <a:rPr lang="en-US" dirty="0" smtClean="0"/>
              <a:t>What Works Clearinghouse</a:t>
            </a:r>
            <a:br>
              <a:rPr lang="en-US" dirty="0" smtClean="0"/>
            </a:br>
            <a:r>
              <a:rPr lang="en-US" sz="2400" dirty="0" smtClean="0"/>
              <a:t>http://</a:t>
            </a:r>
            <a:r>
              <a:rPr lang="en-US" sz="2400" dirty="0" err="1" smtClean="0"/>
              <a:t>ies.ed.gov/ncee/wwc</a:t>
            </a:r>
            <a:endParaRPr lang="en-US" sz="2400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037" r="-8037"/>
          <a:stretch>
            <a:fillRect/>
          </a:stretch>
        </p:blipFill>
        <p:spPr>
          <a:xfrm>
            <a:off x="498475" y="2057400"/>
            <a:ext cx="7556500" cy="406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Synthesis Organizations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research synthesis organizations choose to limit the evidence supporting a practice to RCT or rigorously controlled quasi-experimental designs.  </a:t>
            </a:r>
          </a:p>
          <a:p>
            <a:r>
              <a:rPr lang="en-US" dirty="0" smtClean="0"/>
              <a:t>WWC suggests that qualitative research could be used to indicate that a practice is “promising” but is not sufficient to determine if a practice is efficacious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Research in Special Education: Scientific Methods and Evidence-Based Practice </a:t>
            </a:r>
          </a:p>
          <a:p>
            <a:pPr algn="ctr">
              <a:buNone/>
            </a:pPr>
            <a:r>
              <a:rPr lang="en-US" sz="3200" i="1" dirty="0" smtClean="0"/>
              <a:t>Exceptional Children </a:t>
            </a:r>
            <a:r>
              <a:rPr lang="en-US" sz="3200" dirty="0" smtClean="0"/>
              <a:t>Vol. 71, No. 2, pp.137-148</a:t>
            </a:r>
          </a:p>
          <a:p>
            <a:pPr algn="ctr">
              <a:buNone/>
            </a:pPr>
            <a:r>
              <a:rPr lang="en-US" sz="3200" dirty="0" smtClean="0"/>
              <a:t>Council for Exceptional Children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Professional Associations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Association Standards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professional associations have established their own standards for what will be considered evidence based practice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 Division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Well-established </a:t>
            </a:r>
          </a:p>
          <a:p>
            <a:pPr lvl="1"/>
            <a:r>
              <a:rPr lang="en-US" dirty="0" smtClean="0"/>
              <a:t>Two </a:t>
            </a:r>
            <a:r>
              <a:rPr lang="en-US" u="sng" dirty="0" smtClean="0"/>
              <a:t>well-conducted</a:t>
            </a:r>
            <a:r>
              <a:rPr lang="en-US" dirty="0" smtClean="0"/>
              <a:t> group design studies by different researchers</a:t>
            </a:r>
          </a:p>
          <a:p>
            <a:pPr lvl="1"/>
            <a:r>
              <a:rPr lang="en-US" dirty="0" smtClean="0"/>
              <a:t> Nine </a:t>
            </a:r>
            <a:r>
              <a:rPr lang="en-US" u="sng" dirty="0" smtClean="0"/>
              <a:t>well-conducted</a:t>
            </a:r>
            <a:r>
              <a:rPr lang="en-US" dirty="0" smtClean="0"/>
              <a:t> single-subject designs</a:t>
            </a:r>
          </a:p>
          <a:p>
            <a:r>
              <a:rPr lang="en-US" dirty="0" smtClean="0"/>
              <a:t>Probably efficacious</a:t>
            </a:r>
          </a:p>
          <a:p>
            <a:pPr lvl="1"/>
            <a:r>
              <a:rPr lang="en-US" dirty="0" smtClean="0"/>
              <a:t>Two group design studies by same investigator </a:t>
            </a:r>
          </a:p>
          <a:p>
            <a:pPr lvl="1"/>
            <a:r>
              <a:rPr lang="en-US" dirty="0" smtClean="0"/>
              <a:t>At least three single-subject design studies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CEC Division of 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a process for identifying recommended practices</a:t>
            </a:r>
          </a:p>
          <a:p>
            <a:pPr lvl="1"/>
            <a:r>
              <a:rPr lang="en-US" dirty="0" smtClean="0"/>
              <a:t>Literature review </a:t>
            </a:r>
          </a:p>
          <a:p>
            <a:pPr lvl="1"/>
            <a:r>
              <a:rPr lang="en-US" dirty="0" smtClean="0"/>
              <a:t>Focus groups</a:t>
            </a:r>
          </a:p>
          <a:p>
            <a:pPr lvl="3"/>
            <a:r>
              <a:rPr lang="en-US" dirty="0" smtClean="0"/>
              <a:t>Experts</a:t>
            </a:r>
          </a:p>
          <a:p>
            <a:pPr lvl="3"/>
            <a:r>
              <a:rPr lang="en-US" dirty="0" smtClean="0"/>
              <a:t>Practitioners</a:t>
            </a:r>
          </a:p>
          <a:p>
            <a:pPr lvl="3"/>
            <a:r>
              <a:rPr lang="en-US" dirty="0" smtClean="0"/>
              <a:t>Families </a:t>
            </a:r>
          </a:p>
          <a:p>
            <a:pPr lvl="4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Speech-Language Hearing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Adapted a level system from the Center for Evidence-based Medicine</a:t>
            </a:r>
          </a:p>
          <a:p>
            <a:pPr lvl="1"/>
            <a:r>
              <a:rPr lang="en-US" dirty="0" smtClean="0"/>
              <a:t>Level I – Meta-analyses including at least one randomized experimental design or well-designed randomized control studies</a:t>
            </a:r>
          </a:p>
          <a:p>
            <a:pPr lvl="1"/>
            <a:r>
              <a:rPr lang="en-US" dirty="0" smtClean="0"/>
              <a:t>Level II – Controlled studies without randomization and quasi-experimental designs</a:t>
            </a:r>
          </a:p>
          <a:p>
            <a:pPr lvl="1"/>
            <a:r>
              <a:rPr lang="en-US" dirty="0" smtClean="0"/>
              <a:t>Level III – Well designed </a:t>
            </a:r>
            <a:r>
              <a:rPr lang="en-US" dirty="0" err="1" smtClean="0"/>
              <a:t>nonexperimental</a:t>
            </a:r>
            <a:r>
              <a:rPr lang="en-US" dirty="0" smtClean="0"/>
              <a:t> studies (</a:t>
            </a:r>
            <a:r>
              <a:rPr lang="en-US" dirty="0" err="1" smtClean="0"/>
              <a:t>correlational</a:t>
            </a:r>
            <a:r>
              <a:rPr lang="en-US" dirty="0" smtClean="0"/>
              <a:t> studies, case studies)</a:t>
            </a:r>
          </a:p>
          <a:p>
            <a:pPr lvl="1"/>
            <a:r>
              <a:rPr lang="en-US" dirty="0" smtClean="0"/>
              <a:t>Level IV – Expert committee report, consensus conference, and clinical experience of respected authorities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CEC Division of Learning Disabilities and Division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743200"/>
            <a:ext cx="7556313" cy="3382963"/>
          </a:xfrm>
        </p:spPr>
        <p:txBody>
          <a:bodyPr/>
          <a:lstStyle/>
          <a:p>
            <a:r>
              <a:rPr lang="en-US" dirty="0" smtClean="0"/>
              <a:t>Alerts </a:t>
            </a:r>
          </a:p>
          <a:p>
            <a:pPr lvl="1"/>
            <a:r>
              <a:rPr lang="en-US" dirty="0" smtClean="0"/>
              <a:t>Literature review by a single expert from the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on the Department of Education to demonstrate that there are effective educational practices available </a:t>
            </a:r>
          </a:p>
          <a:p>
            <a:r>
              <a:rPr lang="en-US" dirty="0" smtClean="0"/>
              <a:t>Pressure to demonstrate that investing money in educational research is a good investment</a:t>
            </a:r>
          </a:p>
          <a:p>
            <a:r>
              <a:rPr lang="en-US" dirty="0" smtClean="0"/>
              <a:t>It is important that “science” not be defined by one method </a:t>
            </a:r>
          </a:p>
          <a:p>
            <a:r>
              <a:rPr lang="en-US" dirty="0" smtClean="0"/>
              <a:t>Research in the field of education should be viewed as a continuum rather than a fixed point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</a:p>
          <a:p>
            <a:r>
              <a:rPr lang="en-US" dirty="0" smtClean="0"/>
              <a:t>Exploration </a:t>
            </a:r>
          </a:p>
          <a:p>
            <a:r>
              <a:rPr lang="en-US" dirty="0" smtClean="0"/>
              <a:t>Flexible methodology </a:t>
            </a:r>
          </a:p>
          <a:p>
            <a:pPr lvl="1"/>
            <a:r>
              <a:rPr lang="en-US" dirty="0" err="1" smtClean="0"/>
              <a:t>Correlational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Qualitative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laboratory or classroom experiments </a:t>
            </a:r>
          </a:p>
          <a:p>
            <a:r>
              <a:rPr lang="en-US" dirty="0" smtClean="0"/>
              <a:t>Observational studies of classrooms</a:t>
            </a:r>
          </a:p>
          <a:p>
            <a:r>
              <a:rPr lang="en-US" dirty="0" smtClean="0"/>
              <a:t>Teacher-researcher collaborative experiments</a:t>
            </a:r>
          </a:p>
          <a:p>
            <a:pPr lvl="1"/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Single-subject</a:t>
            </a:r>
          </a:p>
          <a:p>
            <a:pPr lvl="1"/>
            <a:r>
              <a:rPr lang="en-US" dirty="0" smtClean="0"/>
              <a:t>Quasi-experimental </a:t>
            </a:r>
          </a:p>
          <a:p>
            <a:pPr lvl="1"/>
            <a:r>
              <a:rPr lang="en-US" dirty="0" smtClean="0"/>
              <a:t>RCT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Well-controlled RCT in naturalistic settings to prove the effectiveness of interventions that were promising in Stage 2.</a:t>
            </a:r>
          </a:p>
          <a:p>
            <a:r>
              <a:rPr lang="en-US" dirty="0" smtClean="0"/>
              <a:t>Single-subject designs may be included in this stage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Council for Exceptional Children (CEC)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CEC was first established in 1922 by school administrators and faculty at the Teachers College of Colombia University</a:t>
            </a:r>
          </a:p>
          <a:p>
            <a:r>
              <a:rPr lang="en-US" dirty="0" smtClean="0"/>
              <a:t>Its purpose is to improve the success of children with disabilities and gifted/talented children</a:t>
            </a:r>
          </a:p>
          <a:p>
            <a:r>
              <a:rPr lang="en-US" dirty="0" smtClean="0"/>
              <a:t>It is the largest professional organization in the country devoted to special education (SPED) </a:t>
            </a:r>
          </a:p>
          <a:p>
            <a:r>
              <a:rPr lang="en-US" dirty="0" smtClean="0"/>
              <a:t>Focus is on teachers and administrators (applied research)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what factors facilitate the adoption of effective practices in typical school settings with typical teachers.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 rot="10800000">
            <a:off x="457200" y="2133600"/>
            <a:ext cx="1981200" cy="3505200"/>
          </a:xfrm>
          <a:prstGeom prst="triangle">
            <a:avLst>
              <a:gd name="adj" fmla="val 48932"/>
            </a:avLst>
          </a:prstGeom>
          <a:solidFill>
            <a:schemeClr val="accent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Randomized Clinical Trial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Control Group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Quasi-Experimental 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Single-Subject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Correlational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Qualitative</a:t>
            </a:r>
          </a:p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4384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Quality Indicators</a:t>
            </a:r>
          </a:p>
          <a:p>
            <a:endParaRPr lang="en-US" sz="1400" dirty="0" smtClean="0"/>
          </a:p>
          <a:p>
            <a:r>
              <a:rPr lang="en-US" sz="1400" dirty="0" smtClean="0"/>
              <a:t>Quality Indicators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Quality Indicators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Quality Indicators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Quality Indicators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Quality Indicators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905000"/>
            <a:ext cx="3125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Strength of evidence of effectiveness</a:t>
            </a:r>
          </a:p>
        </p:txBody>
      </p:sp>
      <p:sp>
        <p:nvSpPr>
          <p:cNvPr id="14" name="Equal 13"/>
          <p:cNvSpPr/>
          <p:nvPr/>
        </p:nvSpPr>
        <p:spPr>
          <a:xfrm>
            <a:off x="5029200" y="2514600"/>
            <a:ext cx="304800" cy="2286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5029200" y="2895600"/>
            <a:ext cx="304800" cy="2286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5029200" y="3352800"/>
            <a:ext cx="304800" cy="2286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5029200" y="3733800"/>
            <a:ext cx="304800" cy="2286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029200" y="4191000"/>
            <a:ext cx="304800" cy="2286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5029200" y="4648200"/>
            <a:ext cx="304800" cy="2286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lus 19"/>
          <p:cNvSpPr/>
          <p:nvPr/>
        </p:nvSpPr>
        <p:spPr>
          <a:xfrm>
            <a:off x="2667000" y="25146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67000" y="28956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2667000" y="32766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2667000" y="38100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2667000" y="41910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2667000" y="4648200"/>
            <a:ext cx="228600" cy="228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66800" y="56388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0600" y="1752600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 rot="16200000">
            <a:off x="3619500" y="1028700"/>
            <a:ext cx="533400" cy="2133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43200" y="1752600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Weak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67200" y="1524000"/>
            <a:ext cx="71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</a:t>
            </a:r>
            <a:endParaRPr lang="en-US" sz="1400" dirty="0"/>
          </a:p>
        </p:txBody>
      </p:sp>
      <p:graphicFrame>
        <p:nvGraphicFramePr>
          <p:cNvPr id="32" name="Chart 31"/>
          <p:cNvGraphicFramePr/>
          <p:nvPr/>
        </p:nvGraphicFramePr>
        <p:xfrm>
          <a:off x="5334000" y="2133600"/>
          <a:ext cx="3429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6400" y="4953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43800" y="2438400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506506"/>
          </a:xfrm>
        </p:spPr>
        <p:txBody>
          <a:bodyPr/>
          <a:lstStyle/>
          <a:p>
            <a:pPr algn="ctr"/>
            <a:r>
              <a:rPr lang="en-US" sz="3200" dirty="0" smtClean="0"/>
              <a:t>Continuum of Evidence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Graphic spid="32" grpId="0">
        <p:bldAsOne/>
      </p:bldGraphic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SPED as a field needs to</a:t>
            </a:r>
            <a:r>
              <a:rPr lang="en-US" dirty="0" smtClean="0"/>
              <a:t> clarify</a:t>
            </a:r>
          </a:p>
          <a:p>
            <a:pPr lvl="1"/>
            <a:r>
              <a:rPr lang="en-US" dirty="0" smtClean="0"/>
              <a:t>The match between research questions and methodologies </a:t>
            </a:r>
          </a:p>
          <a:p>
            <a:pPr lvl="1"/>
            <a:r>
              <a:rPr lang="en-US" dirty="0" smtClean="0"/>
              <a:t>The guidelines </a:t>
            </a:r>
            <a:r>
              <a:rPr lang="en-US" dirty="0" smtClean="0"/>
              <a:t>of a methodology </a:t>
            </a:r>
            <a:r>
              <a:rPr lang="en-US" dirty="0" smtClean="0"/>
              <a:t>that make it “high quality” </a:t>
            </a:r>
          </a:p>
          <a:p>
            <a:pPr lvl="1"/>
            <a:r>
              <a:rPr lang="en-US" dirty="0" smtClean="0"/>
              <a:t>How to use the </a:t>
            </a:r>
            <a:r>
              <a:rPr lang="en-US" dirty="0" smtClean="0"/>
              <a:t>research </a:t>
            </a:r>
            <a:r>
              <a:rPr lang="en-US" dirty="0" smtClean="0"/>
              <a:t>findings </a:t>
            </a:r>
            <a:r>
              <a:rPr lang="en-US" dirty="0" smtClean="0"/>
              <a:t>from </a:t>
            </a:r>
            <a:r>
              <a:rPr lang="en-US" dirty="0" smtClean="0"/>
              <a:t>each methodology as scientific evidence for</a:t>
            </a:r>
            <a:r>
              <a:rPr lang="en-US" dirty="0" smtClean="0"/>
              <a:t> establishing effective </a:t>
            </a:r>
            <a:r>
              <a:rPr lang="en-US" dirty="0" smtClean="0"/>
              <a:t>practice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issue?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In light of No Child Left Behind (NCLB), teachers are required to use scientifically validated practices</a:t>
            </a:r>
          </a:p>
          <a:p>
            <a:r>
              <a:rPr lang="en-US" dirty="0" smtClean="0"/>
              <a:t>Disagreement in the field of SPED over what should be accepted as scientifically validated practice  </a:t>
            </a:r>
          </a:p>
          <a:p>
            <a:pPr lvl="1"/>
            <a:r>
              <a:rPr lang="en-US" dirty="0" smtClean="0"/>
              <a:t>Randomized clinical trials (RCT) are the “gold standard” for establishing effectiveness</a:t>
            </a:r>
          </a:p>
          <a:p>
            <a:pPr lvl="1"/>
            <a:r>
              <a:rPr lang="en-US" dirty="0" smtClean="0"/>
              <a:t>RCT are not widely utilized in SEPD research </a:t>
            </a:r>
          </a:p>
          <a:p>
            <a:pPr lvl="1"/>
            <a:r>
              <a:rPr lang="en-US" dirty="0" smtClean="0"/>
              <a:t>Other, less rigorous, methodologies are used in SPED research</a:t>
            </a:r>
          </a:p>
          <a:p>
            <a:r>
              <a:rPr lang="en-US" dirty="0" smtClean="0"/>
              <a:t>What evidence should be accepted to scientifically validate a practice?   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CEC Division of Research Task Force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Assumptions</a:t>
            </a:r>
          </a:p>
          <a:p>
            <a:pPr lvl="1"/>
            <a:r>
              <a:rPr lang="en-US" sz="2600" dirty="0" smtClean="0"/>
              <a:t>Different types of research questions are important in establishing the effectiveness of a practice </a:t>
            </a:r>
          </a:p>
          <a:p>
            <a:pPr lvl="1"/>
            <a:r>
              <a:rPr lang="en-US" sz="2600" dirty="0" smtClean="0"/>
              <a:t>Different types of questions require different types of methodologies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Methodologies Being Used in SPED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CEC Division or Research identified four types of methodologies being used in SPED research: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Experimental group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err="1" smtClean="0"/>
              <a:t>Correlational</a:t>
            </a:r>
            <a:r>
              <a:rPr lang="en-US" dirty="0" smtClean="0"/>
              <a:t>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Single subject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Qualitative designs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(Each of these methodologies was addressed individually in an article in the issue that this article came from)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484094"/>
            <a:ext cx="7556313" cy="1268506"/>
          </a:xfrm>
        </p:spPr>
        <p:txBody>
          <a:bodyPr/>
          <a:lstStyle/>
          <a:p>
            <a:pPr algn="ctr"/>
            <a:r>
              <a:rPr lang="en-US" sz="4000" dirty="0" smtClean="0"/>
              <a:t>Rational for Multiple Methodologies </a:t>
            </a:r>
            <a:endParaRPr lang="en-US" sz="4000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7556313" cy="4426853"/>
          </a:xfr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/>
              <a:t>National Academy of Science</a:t>
            </a:r>
          </a:p>
          <a:p>
            <a:pPr marL="685800" lvl="1" indent="-457200"/>
            <a:r>
              <a:rPr lang="en-US" dirty="0" smtClean="0"/>
              <a:t>Questions must guide research methods</a:t>
            </a:r>
          </a:p>
          <a:p>
            <a:pPr marL="914400" lvl="2" indent="-457200"/>
            <a:r>
              <a:rPr lang="en-US" dirty="0" smtClean="0"/>
              <a:t>What is happening? (description)</a:t>
            </a:r>
          </a:p>
          <a:p>
            <a:pPr marL="914400" lvl="2" indent="-457200"/>
            <a:r>
              <a:rPr lang="en-US" dirty="0" smtClean="0"/>
              <a:t>Is there a systematic effect? (cause)</a:t>
            </a:r>
          </a:p>
          <a:p>
            <a:pPr marL="914400" lvl="2" indent="-457200"/>
            <a:r>
              <a:rPr lang="en-US" dirty="0" smtClean="0"/>
              <a:t>Why or how is it happening (mechanism) </a:t>
            </a:r>
          </a:p>
          <a:p>
            <a:pPr marL="457200" indent="-457200"/>
            <a:r>
              <a:rPr lang="en-US" b="1" dirty="0" smtClean="0"/>
              <a:t>Complexity of SPED</a:t>
            </a:r>
          </a:p>
          <a:p>
            <a:pPr marL="685800" lvl="1" indent="-457200"/>
            <a:r>
              <a:rPr lang="en-US" dirty="0" smtClean="0"/>
              <a:t>RCT is for hard sciences (physics, chemistry, biology)</a:t>
            </a:r>
          </a:p>
          <a:p>
            <a:pPr marL="914400" lvl="2" indent="-457200"/>
            <a:r>
              <a:rPr lang="en-US" dirty="0" smtClean="0"/>
              <a:t>“We [education researchers] do our science under conditions that physical scientists would find intolerable</a:t>
            </a:r>
            <a:r>
              <a:rPr lang="en-US" dirty="0" smtClean="0"/>
              <a:t>” (Berliner 2002)</a:t>
            </a:r>
          </a:p>
          <a:p>
            <a:pPr marL="685800" lvl="1" indent="-457200"/>
            <a:r>
              <a:rPr lang="en-US" dirty="0" smtClean="0"/>
              <a:t>Variability in subject characteristics (ex. </a:t>
            </a:r>
            <a:r>
              <a:rPr lang="en-US" dirty="0" err="1" smtClean="0"/>
              <a:t>Comorbid</a:t>
            </a:r>
            <a:r>
              <a:rPr lang="en-US" dirty="0" smtClean="0"/>
              <a:t> conditions)</a:t>
            </a:r>
          </a:p>
          <a:p>
            <a:pPr marL="685800" lvl="1" indent="-457200"/>
            <a:r>
              <a:rPr lang="en-US" dirty="0" smtClean="0"/>
              <a:t>SPED services occur </a:t>
            </a:r>
            <a:r>
              <a:rPr lang="en-US" dirty="0" smtClean="0"/>
              <a:t>across several different contexts</a:t>
            </a:r>
          </a:p>
          <a:p>
            <a:pPr marL="685800" lvl="1" indent="-457200"/>
            <a:r>
              <a:rPr lang="en-US" dirty="0" smtClean="0"/>
              <a:t>Random assignment is often impossible or unethical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76400"/>
            <a:ext cx="7556313" cy="4449763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dirty="0" smtClean="0"/>
              <a:t>History of SPED research </a:t>
            </a:r>
          </a:p>
          <a:p>
            <a:pPr marL="685800" lvl="1" indent="-457200"/>
            <a:r>
              <a:rPr lang="en-US" dirty="0" smtClean="0"/>
              <a:t>SPED research has historically drawn from multiple academic disciplines like psychology, sociology and anthropology, which each use different methodologies  </a:t>
            </a:r>
            <a:endParaRPr lang="en-US" b="1" dirty="0" smtClean="0"/>
          </a:p>
          <a:p>
            <a:pPr marL="514350" indent="-514350"/>
            <a:r>
              <a:rPr lang="en-US" b="1" dirty="0" smtClean="0"/>
              <a:t>More than one methodology is important to SPED research</a:t>
            </a:r>
          </a:p>
          <a:p>
            <a:pPr marL="742950" lvl="1" indent="-514350"/>
            <a:r>
              <a:rPr lang="en-US" dirty="0" smtClean="0"/>
              <a:t>Institute of Education Science (IES)</a:t>
            </a:r>
          </a:p>
          <a:p>
            <a:pPr marL="971550" lvl="2" indent="-514350"/>
            <a:r>
              <a:rPr lang="en-US" dirty="0" smtClean="0"/>
              <a:t>RCT is gold standard</a:t>
            </a:r>
          </a:p>
          <a:p>
            <a:pPr marL="971550" lvl="2" indent="-514350"/>
            <a:r>
              <a:rPr lang="en-US" dirty="0" smtClean="0"/>
              <a:t>Different methodologies are important for addressing different questions  </a:t>
            </a:r>
          </a:p>
          <a:p>
            <a:pPr marL="971550" lvl="2" indent="-514350"/>
            <a:r>
              <a:rPr lang="en-US" dirty="0" smtClean="0"/>
              <a:t>Other methodologies allow researchers to work in naturalistic settings (applied research)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Rational for Multiple Methodologies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057400"/>
            <a:ext cx="5638800" cy="3038475"/>
          </a:xfrm>
        </p:spPr>
        <p:txBody>
          <a:bodyPr>
            <a:noAutofit/>
          </a:bodyPr>
          <a:lstStyle/>
          <a:p>
            <a:r>
              <a:rPr lang="en-US" dirty="0" smtClean="0"/>
              <a:t>Given that multiple methodologies are used in SPED research, what can be done </a:t>
            </a:r>
            <a:r>
              <a:rPr lang="en-US" dirty="0" smtClean="0"/>
              <a:t>to </a:t>
            </a:r>
            <a:r>
              <a:rPr lang="en-US" dirty="0" smtClean="0"/>
              <a:t>distinguish between shoddy research and high quality research?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</TotalTime>
  <Words>1274</Words>
  <Application>Microsoft PowerPoint</Application>
  <PresentationFormat>On-screen Show (4:3)</PresentationFormat>
  <Paragraphs>173</Paragraphs>
  <Slides>32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Advantage</vt:lpstr>
      <vt:lpstr>2_Advantage</vt:lpstr>
      <vt:lpstr>3_Advantage</vt:lpstr>
      <vt:lpstr>4_Advantage</vt:lpstr>
      <vt:lpstr>1_Advantage</vt:lpstr>
      <vt:lpstr>Evidence Based Practice University of Utah </vt:lpstr>
      <vt:lpstr>Slide 2</vt:lpstr>
      <vt:lpstr>Council for Exceptional Children (CEC)</vt:lpstr>
      <vt:lpstr>What is the issue?</vt:lpstr>
      <vt:lpstr>CEC Division of Research Task Force</vt:lpstr>
      <vt:lpstr>Methodologies Being Used in SPED</vt:lpstr>
      <vt:lpstr>Rational for Multiple Methodologies </vt:lpstr>
      <vt:lpstr>Rational for Multiple Methodologies Continued</vt:lpstr>
      <vt:lpstr>Given that multiple methodologies are used in SPED research, what can be done to distinguish between shoddy research and high quality research?  </vt:lpstr>
      <vt:lpstr>Quality Indicators of Research Methodology</vt:lpstr>
      <vt:lpstr>Quality Indicators of Research Methodology Continued</vt:lpstr>
      <vt:lpstr>Slide 12</vt:lpstr>
      <vt:lpstr>Evidence-Based Practice In Education </vt:lpstr>
      <vt:lpstr>Research Synthesis Organizations </vt:lpstr>
      <vt:lpstr>Cochrane Collaboration www.cochrane.org</vt:lpstr>
      <vt:lpstr>Campbell Collaboration www.campbellcollaboration.org</vt:lpstr>
      <vt:lpstr>University of London Institute of Education  Evidence for Policy and Practice Information and Co-ordinating Centre (EPPIC) http://eppi.ioe.ac.uk/cms/  </vt:lpstr>
      <vt:lpstr>Institute of Education Science What Works Clearinghouse http://ies.ed.gov/ncee/wwc</vt:lpstr>
      <vt:lpstr>Research Synthesis Organizations Continued</vt:lpstr>
      <vt:lpstr>Professional Associations</vt:lpstr>
      <vt:lpstr>Professional Association Standards </vt:lpstr>
      <vt:lpstr>APA Division 12</vt:lpstr>
      <vt:lpstr>CEC Division of Early Childhood</vt:lpstr>
      <vt:lpstr>American Speech-Language Hearing Association</vt:lpstr>
      <vt:lpstr>CEC Division of Learning Disabilities and Division of Research</vt:lpstr>
      <vt:lpstr>Where do we go from here?</vt:lpstr>
      <vt:lpstr>Stage 1</vt:lpstr>
      <vt:lpstr>Stage 2 </vt:lpstr>
      <vt:lpstr>Stage 3 </vt:lpstr>
      <vt:lpstr>Stage 4</vt:lpstr>
      <vt:lpstr>Continuum of Evidence  </vt:lpstr>
      <vt:lpstr>Conclusion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Tough Kids: Practical Behavior Management</dc:title>
  <dc:creator>William R. Jenson</dc:creator>
  <cp:lastModifiedBy>Christian Sabey</cp:lastModifiedBy>
  <cp:revision>28</cp:revision>
  <cp:lastPrinted>2009-02-19T01:08:46Z</cp:lastPrinted>
  <dcterms:created xsi:type="dcterms:W3CDTF">2009-03-11T00:09:39Z</dcterms:created>
  <dcterms:modified xsi:type="dcterms:W3CDTF">2009-03-11T05:53:40Z</dcterms:modified>
</cp:coreProperties>
</file>