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2" r:id="rId6"/>
    <p:sldId id="271" r:id="rId7"/>
    <p:sldId id="264" r:id="rId8"/>
    <p:sldId id="272" r:id="rId9"/>
    <p:sldId id="268" r:id="rId10"/>
    <p:sldId id="285" r:id="rId11"/>
    <p:sldId id="280" r:id="rId12"/>
    <p:sldId id="286" r:id="rId13"/>
    <p:sldId id="287" r:id="rId14"/>
    <p:sldId id="288" r:id="rId15"/>
    <p:sldId id="289" r:id="rId16"/>
    <p:sldId id="290" r:id="rId17"/>
    <p:sldId id="291" r:id="rId18"/>
    <p:sldId id="292" r:id="rId19"/>
    <p:sldId id="293" r:id="rId20"/>
    <p:sldId id="265" r:id="rId21"/>
    <p:sldId id="284" r:id="rId22"/>
    <p:sldId id="295" r:id="rId23"/>
    <p:sldId id="266" r:id="rId24"/>
    <p:sldId id="275" r:id="rId25"/>
    <p:sldId id="276" r:id="rId26"/>
    <p:sldId id="261" r:id="rId27"/>
    <p:sldId id="270" r:id="rId28"/>
    <p:sldId id="263" r:id="rId29"/>
    <p:sldId id="277" r:id="rId30"/>
    <p:sldId id="296" r:id="rId31"/>
    <p:sldId id="269" r:id="rId32"/>
    <p:sldId id="282" r:id="rId33"/>
    <p:sldId id="278" r:id="rId34"/>
    <p:sldId id="294" r:id="rId35"/>
    <p:sldId id="260"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434" autoAdjust="0"/>
  </p:normalViewPr>
  <p:slideViewPr>
    <p:cSldViewPr snapToGrid="0">
      <p:cViewPr varScale="1">
        <p:scale>
          <a:sx n="81" d="100"/>
          <a:sy n="81" d="100"/>
        </p:scale>
        <p:origin x="90"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61580-4D62-4086-9BD3-0F295FE8BBF6}" type="datetimeFigureOut">
              <a:rPr lang="en-US" smtClean="0"/>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542A7-9D41-4934-88B8-02C26A6F92E6}" type="slidenum">
              <a:rPr lang="en-US" smtClean="0"/>
              <a:t>‹#›</a:t>
            </a:fld>
            <a:endParaRPr lang="en-US"/>
          </a:p>
        </p:txBody>
      </p:sp>
    </p:spTree>
    <p:extLst>
      <p:ext uri="{BB962C8B-B14F-4D97-AF65-F5344CB8AC3E}">
        <p14:creationId xmlns:p14="http://schemas.microsoft.com/office/powerpoint/2010/main" val="15904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a:t>
            </a:fld>
            <a:endParaRPr lang="en-US"/>
          </a:p>
        </p:txBody>
      </p:sp>
    </p:spTree>
    <p:extLst>
      <p:ext uri="{BB962C8B-B14F-4D97-AF65-F5344CB8AC3E}">
        <p14:creationId xmlns:p14="http://schemas.microsoft.com/office/powerpoint/2010/main" val="427653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12</a:t>
            </a:fld>
            <a:endParaRPr lang="en-US"/>
          </a:p>
        </p:txBody>
      </p:sp>
    </p:spTree>
    <p:extLst>
      <p:ext uri="{BB962C8B-B14F-4D97-AF65-F5344CB8AC3E}">
        <p14:creationId xmlns:p14="http://schemas.microsoft.com/office/powerpoint/2010/main" val="368804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13</a:t>
            </a:fld>
            <a:endParaRPr lang="en-US"/>
          </a:p>
        </p:txBody>
      </p:sp>
    </p:spTree>
    <p:extLst>
      <p:ext uri="{BB962C8B-B14F-4D97-AF65-F5344CB8AC3E}">
        <p14:creationId xmlns:p14="http://schemas.microsoft.com/office/powerpoint/2010/main" val="158042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15</a:t>
            </a:fld>
            <a:endParaRPr lang="en-US"/>
          </a:p>
        </p:txBody>
      </p:sp>
    </p:spTree>
    <p:extLst>
      <p:ext uri="{BB962C8B-B14F-4D97-AF65-F5344CB8AC3E}">
        <p14:creationId xmlns:p14="http://schemas.microsoft.com/office/powerpoint/2010/main" val="166635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nonoverlapping</a:t>
            </a:r>
            <a:r>
              <a:rPr lang="en-US" dirty="0" smtClean="0"/>
              <a:t> behavior (PND), percentage of </a:t>
            </a:r>
            <a:r>
              <a:rPr lang="en-US" dirty="0" err="1" smtClean="0"/>
              <a:t>nonoverlapping</a:t>
            </a:r>
            <a:r>
              <a:rPr lang="en-US" dirty="0" smtClean="0"/>
              <a:t> corrected data (PNCD), and percentage of data points exceeding the median (PEM</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16</a:t>
            </a:fld>
            <a:endParaRPr lang="en-US"/>
          </a:p>
        </p:txBody>
      </p:sp>
    </p:spTree>
    <p:extLst>
      <p:ext uri="{BB962C8B-B14F-4D97-AF65-F5344CB8AC3E}">
        <p14:creationId xmlns:p14="http://schemas.microsoft.com/office/powerpoint/2010/main" val="145863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17</a:t>
            </a:fld>
            <a:endParaRPr lang="en-US"/>
          </a:p>
        </p:txBody>
      </p:sp>
    </p:spTree>
    <p:extLst>
      <p:ext uri="{BB962C8B-B14F-4D97-AF65-F5344CB8AC3E}">
        <p14:creationId xmlns:p14="http://schemas.microsoft.com/office/powerpoint/2010/main" val="130700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18</a:t>
            </a:fld>
            <a:endParaRPr lang="en-US"/>
          </a:p>
        </p:txBody>
      </p:sp>
    </p:spTree>
    <p:extLst>
      <p:ext uri="{BB962C8B-B14F-4D97-AF65-F5344CB8AC3E}">
        <p14:creationId xmlns:p14="http://schemas.microsoft.com/office/powerpoint/2010/main" val="25142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19</a:t>
            </a:fld>
            <a:endParaRPr lang="en-US"/>
          </a:p>
        </p:txBody>
      </p:sp>
    </p:spTree>
    <p:extLst>
      <p:ext uri="{BB962C8B-B14F-4D97-AF65-F5344CB8AC3E}">
        <p14:creationId xmlns:p14="http://schemas.microsoft.com/office/powerpoint/2010/main" val="31303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Level I: Gets you familiarized with the research and procedures</a:t>
            </a:r>
          </a:p>
          <a:p>
            <a:pPr lvl="2"/>
            <a:r>
              <a:rPr lang="en-US" sz="1200" kern="1200" dirty="0" smtClean="0">
                <a:solidFill>
                  <a:schemeClr val="tx1"/>
                </a:solidFill>
                <a:effectLst/>
                <a:latin typeface="+mn-lt"/>
                <a:ea typeface="+mn-ea"/>
                <a:cs typeface="+mn-cs"/>
              </a:rPr>
              <a:t>Level II: (using PRT to teach first words and multiple word utterances</a:t>
            </a:r>
          </a:p>
          <a:p>
            <a:pPr lvl="2"/>
            <a:r>
              <a:rPr lang="en-US" sz="1200" kern="1200" dirty="0" smtClean="0">
                <a:solidFill>
                  <a:schemeClr val="tx1"/>
                </a:solidFill>
                <a:effectLst/>
                <a:latin typeface="+mn-lt"/>
                <a:ea typeface="+mn-ea"/>
                <a:cs typeface="+mn-cs"/>
              </a:rPr>
              <a:t>Level III: How</a:t>
            </a:r>
            <a:r>
              <a:rPr lang="en-US" sz="1200" kern="1200" baseline="0" dirty="0" smtClean="0">
                <a:solidFill>
                  <a:schemeClr val="tx1"/>
                </a:solidFill>
                <a:effectLst/>
                <a:latin typeface="+mn-lt"/>
                <a:ea typeface="+mn-ea"/>
                <a:cs typeface="+mn-cs"/>
              </a:rPr>
              <a:t> to utilize PRT with </a:t>
            </a:r>
            <a:r>
              <a:rPr lang="en-US" sz="1200" kern="1200" dirty="0" smtClean="0">
                <a:solidFill>
                  <a:schemeClr val="tx1"/>
                </a:solidFill>
                <a:effectLst/>
                <a:latin typeface="+mn-lt"/>
                <a:ea typeface="+mn-ea"/>
                <a:cs typeface="+mn-cs"/>
              </a:rPr>
              <a:t>multiple children with ASD</a:t>
            </a:r>
          </a:p>
          <a:p>
            <a:pPr lvl="2"/>
            <a:r>
              <a:rPr lang="en-US" sz="1200" kern="1200" dirty="0" smtClean="0">
                <a:solidFill>
                  <a:schemeClr val="tx1"/>
                </a:solidFill>
                <a:effectLst/>
                <a:latin typeface="+mn-lt"/>
                <a:ea typeface="+mn-ea"/>
                <a:cs typeface="+mn-cs"/>
              </a:rPr>
              <a:t>Level IV: Advanced Implementers for teaching self-initiations, self-management, or facilitating social interactions.  </a:t>
            </a:r>
          </a:p>
          <a:p>
            <a:pPr lvl="2"/>
            <a:r>
              <a:rPr lang="en-US" sz="1200" kern="1200" dirty="0" smtClean="0">
                <a:solidFill>
                  <a:schemeClr val="tx1"/>
                </a:solidFill>
                <a:effectLst/>
                <a:latin typeface="+mn-lt"/>
                <a:ea typeface="+mn-ea"/>
                <a:cs typeface="+mn-cs"/>
              </a:rPr>
              <a:t>Level V: Trainer of trainers </a:t>
            </a:r>
          </a:p>
          <a:p>
            <a:pPr lvl="2"/>
            <a:r>
              <a:rPr lang="en-US" sz="1200" kern="1200" dirty="0" smtClean="0">
                <a:solidFill>
                  <a:schemeClr val="tx1"/>
                </a:solidFill>
                <a:effectLst/>
                <a:latin typeface="+mn-lt"/>
                <a:ea typeface="+mn-ea"/>
                <a:cs typeface="+mn-cs"/>
              </a:rPr>
              <a:t>Complete written exams at completion of each level. Must meet fidelity to be certified in their level. This is determined by submission of videos. Levels range from $300 to $675 a piece. </a:t>
            </a:r>
            <a:r>
              <a:rPr lang="en-US" sz="1200" b="1" kern="1200" dirty="0" smtClean="0">
                <a:solidFill>
                  <a:schemeClr val="accent6">
                    <a:lumMod val="60000"/>
                    <a:lumOff val="40000"/>
                  </a:schemeClr>
                </a:solidFill>
                <a:effectLst/>
                <a:latin typeface="+mn-lt"/>
                <a:ea typeface="+mn-ea"/>
                <a:cs typeface="+mn-cs"/>
              </a:rPr>
              <a:t>Out of country options </a:t>
            </a:r>
            <a:r>
              <a:rPr lang="en-US" sz="1200" kern="1200" dirty="0" smtClean="0">
                <a:solidFill>
                  <a:schemeClr val="tx1"/>
                </a:solidFill>
                <a:effectLst/>
                <a:latin typeface="+mn-lt"/>
                <a:ea typeface="+mn-ea"/>
                <a:cs typeface="+mn-cs"/>
              </a:rPr>
              <a:t>available. 15% discount if 5 or more people </a:t>
            </a:r>
          </a:p>
          <a:p>
            <a:r>
              <a:rPr lang="en-US" dirty="0" smtClean="0"/>
              <a:t>Characteristics of Autism Spectrum Disorder (ASD), History and Development of PRT®, PRT® service delivery model, delineation of pivotal areas and the corresponding interventions (i.e., motivation, responding to multiple cues, self-initiations, and self-management), motivational procedures of PRT® for teaching social-communication (including child attention and clear instructions, maintenance tasks, child choice, contingent reinforcement, reinforcement of communicative attempts, direct and natural reinforcement, types of opportunities for evoking language, creating learning opportunities in the natural environment), facilitating social interactions with typically developing peers, self-management, Functional Behavior Assessment (FBA), and motivational academics. (from the UCSB website)</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20</a:t>
            </a:fld>
            <a:endParaRPr lang="en-US"/>
          </a:p>
        </p:txBody>
      </p:sp>
    </p:spTree>
    <p:extLst>
      <p:ext uri="{BB962C8B-B14F-4D97-AF65-F5344CB8AC3E}">
        <p14:creationId xmlns:p14="http://schemas.microsoft.com/office/powerpoint/2010/main" val="178035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Reed et al. 2012 says typical 36months for consisted response to simultaneous multiple cues </a:t>
            </a:r>
          </a:p>
          <a:p>
            <a:pPr lvl="0"/>
            <a:r>
              <a:rPr lang="en-US" sz="1200" kern="1200" dirty="0" smtClean="0">
                <a:solidFill>
                  <a:schemeClr val="tx1"/>
                </a:solidFill>
                <a:effectLst/>
                <a:latin typeface="+mn-lt"/>
                <a:ea typeface="+mn-ea"/>
                <a:cs typeface="+mn-cs"/>
              </a:rPr>
              <a:t>The EBP that are being used in schools are often modified or combined by the teachers to fit their student’s individual needs. </a:t>
            </a:r>
          </a:p>
          <a:p>
            <a:pPr lvl="1"/>
            <a:r>
              <a:rPr lang="en-US" sz="1200" kern="1200" dirty="0" smtClean="0">
                <a:solidFill>
                  <a:schemeClr val="tx1"/>
                </a:solidFill>
                <a:effectLst/>
                <a:latin typeface="+mn-lt"/>
                <a:ea typeface="+mn-ea"/>
                <a:cs typeface="+mn-cs"/>
              </a:rPr>
              <a:t>	*** problem because the efficacy and benefits of the programs will most likely be altered when there is modification involved </a:t>
            </a:r>
          </a:p>
          <a:p>
            <a:pPr lvl="0"/>
            <a:r>
              <a:rPr lang="en-US" sz="1200" kern="1200" dirty="0" smtClean="0">
                <a:solidFill>
                  <a:schemeClr val="tx1"/>
                </a:solidFill>
                <a:effectLst/>
                <a:latin typeface="+mn-lt"/>
                <a:ea typeface="+mn-ea"/>
                <a:cs typeface="+mn-cs"/>
              </a:rPr>
              <a:t>Used RT= research trained CT= Clinically trained teachers </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Both groups skilled in: child attention, clear opportunity/instruction, and child choice</a:t>
            </a:r>
          </a:p>
          <a:p>
            <a:pPr lvl="1"/>
            <a:r>
              <a:rPr lang="en-US" sz="1200" kern="1200" dirty="0" smtClean="0">
                <a:solidFill>
                  <a:schemeClr val="tx1"/>
                </a:solidFill>
                <a:effectLst/>
                <a:latin typeface="+mn-lt"/>
                <a:ea typeface="+mn-ea"/>
                <a:cs typeface="+mn-cs"/>
              </a:rPr>
              <a:t>Additional resources might be needed in: Contingent consequences and direct reinforcement)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Most problematic was multiple cues and turn taking</a:t>
            </a:r>
          </a:p>
          <a:p>
            <a:pPr lvl="0"/>
            <a:r>
              <a:rPr lang="en-US" sz="1200" kern="1200" dirty="0" smtClean="0">
                <a:solidFill>
                  <a:schemeClr val="tx1"/>
                </a:solidFill>
                <a:effectLst/>
                <a:latin typeface="+mn-lt"/>
                <a:ea typeface="+mn-ea"/>
                <a:cs typeface="+mn-cs"/>
              </a:rPr>
              <a:t>Overall those the </a:t>
            </a:r>
            <a:r>
              <a:rPr lang="en-US" sz="1200" kern="1200" dirty="0" smtClean="0">
                <a:solidFill>
                  <a:srgbClr val="C00000"/>
                </a:solidFill>
                <a:effectLst/>
                <a:latin typeface="+mn-lt"/>
                <a:ea typeface="+mn-ea"/>
                <a:cs typeface="+mn-cs"/>
              </a:rPr>
              <a:t>RT group </a:t>
            </a:r>
            <a:r>
              <a:rPr lang="en-US" sz="1200" kern="1200" dirty="0" smtClean="0">
                <a:solidFill>
                  <a:schemeClr val="tx1"/>
                </a:solidFill>
                <a:effectLst/>
                <a:latin typeface="+mn-lt"/>
                <a:ea typeface="+mn-ea"/>
                <a:cs typeface="+mn-cs"/>
              </a:rPr>
              <a:t>had higher percent of teachers in most categories implementing with fidelity</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21</a:t>
            </a:fld>
            <a:endParaRPr lang="en-US"/>
          </a:p>
        </p:txBody>
      </p:sp>
    </p:spTree>
    <p:extLst>
      <p:ext uri="{BB962C8B-B14F-4D97-AF65-F5344CB8AC3E}">
        <p14:creationId xmlns:p14="http://schemas.microsoft.com/office/powerpoint/2010/main" val="321898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Future research needs to look at the multiple cues component and the idea of broadening attention and methods to teach that as well as the developmental appropriateness for conditional discrimination for some students </a:t>
            </a:r>
          </a:p>
          <a:p>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22</a:t>
            </a:fld>
            <a:endParaRPr lang="en-US"/>
          </a:p>
        </p:txBody>
      </p:sp>
    </p:spTree>
    <p:extLst>
      <p:ext uri="{BB962C8B-B14F-4D97-AF65-F5344CB8AC3E}">
        <p14:creationId xmlns:p14="http://schemas.microsoft.com/office/powerpoint/2010/main" val="333851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3</a:t>
            </a:fld>
            <a:endParaRPr lang="en-US"/>
          </a:p>
        </p:txBody>
      </p:sp>
    </p:spTree>
    <p:extLst>
      <p:ext uri="{BB962C8B-B14F-4D97-AF65-F5344CB8AC3E}">
        <p14:creationId xmlns:p14="http://schemas.microsoft.com/office/powerpoint/2010/main" val="3537930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during and after </a:t>
            </a:r>
          </a:p>
          <a:p>
            <a:r>
              <a:rPr lang="en-US" baseline="0" dirty="0" smtClean="0"/>
              <a:t>Shows that there is an effect and does work</a:t>
            </a:r>
          </a:p>
          <a:p>
            <a:r>
              <a:rPr lang="en-US" baseline="0" dirty="0" smtClean="0"/>
              <a:t>Notice that they were able to deal with the problem behaviors </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23</a:t>
            </a:fld>
            <a:endParaRPr lang="en-US"/>
          </a:p>
        </p:txBody>
      </p:sp>
    </p:spTree>
    <p:extLst>
      <p:ext uri="{BB962C8B-B14F-4D97-AF65-F5344CB8AC3E}">
        <p14:creationId xmlns:p14="http://schemas.microsoft.com/office/powerpoint/2010/main" val="114341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 who are stressed or are</a:t>
            </a:r>
            <a:r>
              <a:rPr lang="en-US" baseline="0" dirty="0" smtClean="0"/>
              <a:t> going through difficult times might have more trouble with these practices especially in a consultation method </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25</a:t>
            </a:fld>
            <a:endParaRPr lang="en-US"/>
          </a:p>
        </p:txBody>
      </p:sp>
    </p:spTree>
    <p:extLst>
      <p:ext uri="{BB962C8B-B14F-4D97-AF65-F5344CB8AC3E}">
        <p14:creationId xmlns:p14="http://schemas.microsoft.com/office/powerpoint/2010/main" val="329241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26</a:t>
            </a:fld>
            <a:endParaRPr lang="en-US"/>
          </a:p>
        </p:txBody>
      </p:sp>
    </p:spTree>
    <p:extLst>
      <p:ext uri="{BB962C8B-B14F-4D97-AF65-F5344CB8AC3E}">
        <p14:creationId xmlns:p14="http://schemas.microsoft.com/office/powerpoint/2010/main" val="91298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29</a:t>
            </a:fld>
            <a:endParaRPr lang="en-US"/>
          </a:p>
        </p:txBody>
      </p:sp>
    </p:spTree>
    <p:extLst>
      <p:ext uri="{BB962C8B-B14F-4D97-AF65-F5344CB8AC3E}">
        <p14:creationId xmlns:p14="http://schemas.microsoft.com/office/powerpoint/2010/main" val="286307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specified as DTT but the intervention descriptions allude to similar format</a:t>
            </a:r>
          </a:p>
          <a:p>
            <a:r>
              <a:rPr lang="en-US" baseline="0" dirty="0" smtClean="0"/>
              <a:t>Found PRT had better results </a:t>
            </a:r>
          </a:p>
          <a:p>
            <a:r>
              <a:rPr lang="en-US" baseline="0" dirty="0" smtClean="0"/>
              <a:t>3 month intervention with 24 total hours (60 min 2X week)</a:t>
            </a:r>
          </a:p>
          <a:p>
            <a:r>
              <a:rPr lang="en-US" baseline="0" dirty="0" smtClean="0"/>
              <a:t>	still getting speech and other services conjointly </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30</a:t>
            </a:fld>
            <a:endParaRPr lang="en-US"/>
          </a:p>
        </p:txBody>
      </p:sp>
    </p:spTree>
    <p:extLst>
      <p:ext uri="{BB962C8B-B14F-4D97-AF65-F5344CB8AC3E}">
        <p14:creationId xmlns:p14="http://schemas.microsoft.com/office/powerpoint/2010/main" val="364689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32</a:t>
            </a:fld>
            <a:endParaRPr lang="en-US"/>
          </a:p>
        </p:txBody>
      </p:sp>
    </p:spTree>
    <p:extLst>
      <p:ext uri="{BB962C8B-B14F-4D97-AF65-F5344CB8AC3E}">
        <p14:creationId xmlns:p14="http://schemas.microsoft.com/office/powerpoint/2010/main" val="618070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33</a:t>
            </a:fld>
            <a:endParaRPr lang="en-US"/>
          </a:p>
        </p:txBody>
      </p:sp>
    </p:spTree>
    <p:extLst>
      <p:ext uri="{BB962C8B-B14F-4D97-AF65-F5344CB8AC3E}">
        <p14:creationId xmlns:p14="http://schemas.microsoft.com/office/powerpoint/2010/main" val="23135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developed and discovered</a:t>
            </a:r>
            <a:r>
              <a:rPr lang="en-US" baseline="0" dirty="0" smtClean="0"/>
              <a:t> in 1987</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National Professional Development Center on ASDs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Targeting the 4 pivotal areas is thought to generalize improvement to other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PRT is a Lifestyle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be used in a child directed and play based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 Speaks)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4</a:t>
            </a:fld>
            <a:endParaRPr lang="en-US"/>
          </a:p>
        </p:txBody>
      </p:sp>
    </p:spTree>
    <p:extLst>
      <p:ext uri="{BB962C8B-B14F-4D97-AF65-F5344CB8AC3E}">
        <p14:creationId xmlns:p14="http://schemas.microsoft.com/office/powerpoint/2010/main" val="326548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5</a:t>
            </a:fld>
            <a:endParaRPr lang="en-US"/>
          </a:p>
        </p:txBody>
      </p:sp>
    </p:spTree>
    <p:extLst>
      <p:ext uri="{BB962C8B-B14F-4D97-AF65-F5344CB8AC3E}">
        <p14:creationId xmlns:p14="http://schemas.microsoft.com/office/powerpoint/2010/main" val="38344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a:t>
            </a:r>
          </a:p>
          <a:p>
            <a:r>
              <a:rPr lang="en-US" dirty="0" smtClean="0"/>
              <a:t>Respond</a:t>
            </a:r>
            <a:r>
              <a:rPr lang="en-US" baseline="0" dirty="0" smtClean="0"/>
              <a:t> multiple cues</a:t>
            </a:r>
          </a:p>
          <a:p>
            <a:r>
              <a:rPr lang="en-US" baseline="0" dirty="0" smtClean="0"/>
              <a:t>Self manage</a:t>
            </a:r>
          </a:p>
          <a:p>
            <a:r>
              <a:rPr lang="en-US" baseline="0" dirty="0" smtClean="0"/>
              <a:t>Self initiations </a:t>
            </a:r>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6</a:t>
            </a:fld>
            <a:endParaRPr lang="en-US"/>
          </a:p>
        </p:txBody>
      </p:sp>
    </p:spTree>
    <p:extLst>
      <p:ext uri="{BB962C8B-B14F-4D97-AF65-F5344CB8AC3E}">
        <p14:creationId xmlns:p14="http://schemas.microsoft.com/office/powerpoint/2010/main" val="183947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7</a:t>
            </a:fld>
            <a:endParaRPr lang="en-US"/>
          </a:p>
        </p:txBody>
      </p:sp>
    </p:spTree>
    <p:extLst>
      <p:ext uri="{BB962C8B-B14F-4D97-AF65-F5344CB8AC3E}">
        <p14:creationId xmlns:p14="http://schemas.microsoft.com/office/powerpoint/2010/main" val="118574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8</a:t>
            </a:fld>
            <a:endParaRPr lang="en-US"/>
          </a:p>
        </p:txBody>
      </p:sp>
    </p:spTree>
    <p:extLst>
      <p:ext uri="{BB962C8B-B14F-4D97-AF65-F5344CB8AC3E}">
        <p14:creationId xmlns:p14="http://schemas.microsoft.com/office/powerpoint/2010/main" val="71328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California </a:t>
            </a:r>
            <a:r>
              <a:rPr lang="en-US" dirty="0" err="1" smtClean="0"/>
              <a:t>SantaBarbra</a:t>
            </a:r>
            <a:endParaRPr lang="en-US" dirty="0" smtClean="0"/>
          </a:p>
          <a:p>
            <a:r>
              <a:rPr lang="en-US" dirty="0" smtClean="0"/>
              <a:t>Drs. Robert and Lynn </a:t>
            </a:r>
            <a:r>
              <a:rPr lang="en-US" dirty="0" err="1" smtClean="0"/>
              <a:t>Koegel</a:t>
            </a:r>
            <a:endParaRPr lang="en-US" dirty="0" smtClean="0"/>
          </a:p>
          <a:p>
            <a:endParaRPr lang="en-US" dirty="0"/>
          </a:p>
        </p:txBody>
      </p:sp>
      <p:sp>
        <p:nvSpPr>
          <p:cNvPr id="4" name="Slide Number Placeholder 3"/>
          <p:cNvSpPr>
            <a:spLocks noGrp="1"/>
          </p:cNvSpPr>
          <p:nvPr>
            <p:ph type="sldNum" sz="quarter" idx="10"/>
          </p:nvPr>
        </p:nvSpPr>
        <p:spPr/>
        <p:txBody>
          <a:bodyPr/>
          <a:lstStyle/>
          <a:p>
            <a:fld id="{141542A7-9D41-4934-88B8-02C26A6F92E6}" type="slidenum">
              <a:rPr lang="en-US" smtClean="0"/>
              <a:t>9</a:t>
            </a:fld>
            <a:endParaRPr lang="en-US"/>
          </a:p>
        </p:txBody>
      </p:sp>
    </p:spTree>
    <p:extLst>
      <p:ext uri="{BB962C8B-B14F-4D97-AF65-F5344CB8AC3E}">
        <p14:creationId xmlns:p14="http://schemas.microsoft.com/office/powerpoint/2010/main" val="274338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542A7-9D41-4934-88B8-02C26A6F92E6}" type="slidenum">
              <a:rPr lang="en-US" smtClean="0"/>
              <a:t>11</a:t>
            </a:fld>
            <a:endParaRPr lang="en-US"/>
          </a:p>
        </p:txBody>
      </p:sp>
    </p:spTree>
    <p:extLst>
      <p:ext uri="{BB962C8B-B14F-4D97-AF65-F5344CB8AC3E}">
        <p14:creationId xmlns:p14="http://schemas.microsoft.com/office/powerpoint/2010/main" val="45198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9/12/2016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9/12/2016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9/12/2016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9/12/2016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9/12/2016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9/12/2016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9/12/2016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9/12/2016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9w5nTegfToQ"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EGlPVUCF1ww"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cp_gzUTCm8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ncbddd/autism/data.html" TargetMode="External"/><Relationship Id="rId2" Type="http://schemas.openxmlformats.org/officeDocument/2006/relationships/hyperlink" Target="https://www.aap.org/en-us/about-the-aap/Committees-Councils-Sections/Council-on-Children-with-Disabilities/Pages/Recent-Information.asp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tarautismsupport.com/star-program-second-edition" TargetMode="External"/><Relationship Id="rId2" Type="http://schemas.openxmlformats.org/officeDocument/2006/relationships/hyperlink" Target="http://education.ucsb.edu/autism/pivotal-response-treat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6115" y="1109952"/>
            <a:ext cx="9659770" cy="2066265"/>
          </a:xfrm>
        </p:spPr>
        <p:txBody>
          <a:bodyPr/>
          <a:lstStyle/>
          <a:p>
            <a:pPr algn="ctr"/>
            <a:r>
              <a:rPr lang="en-US" dirty="0" smtClean="0"/>
              <a:t>Pivotal Response Treatment</a:t>
            </a:r>
            <a:r>
              <a:rPr lang="en-US" sz="3200" dirty="0" smtClean="0"/>
              <a:t>®</a:t>
            </a:r>
            <a:r>
              <a:rPr lang="en-US" dirty="0" smtClean="0"/>
              <a:t> and How it Maps onto Discrete Trial Training</a:t>
            </a:r>
            <a:endParaRPr lang="en-US" dirty="0"/>
          </a:p>
        </p:txBody>
      </p:sp>
      <p:sp>
        <p:nvSpPr>
          <p:cNvPr id="3" name="Subtitle 2"/>
          <p:cNvSpPr>
            <a:spLocks noGrp="1"/>
          </p:cNvSpPr>
          <p:nvPr>
            <p:ph type="subTitle" idx="1"/>
          </p:nvPr>
        </p:nvSpPr>
        <p:spPr>
          <a:xfrm>
            <a:off x="4490345" y="3104653"/>
            <a:ext cx="3211305" cy="314945"/>
          </a:xfrm>
        </p:spPr>
        <p:txBody>
          <a:bodyPr>
            <a:normAutofit/>
          </a:bodyPr>
          <a:lstStyle/>
          <a:p>
            <a:pPr algn="ctr"/>
            <a:r>
              <a:rPr lang="en-US" sz="1400" dirty="0" smtClean="0"/>
              <a:t>By Amelia </a:t>
            </a:r>
            <a:r>
              <a:rPr lang="en-US" sz="1400" dirty="0" err="1" smtClean="0"/>
              <a:t>Mcclelland</a:t>
            </a:r>
            <a:endParaRPr lang="en-US" sz="1400" dirty="0"/>
          </a:p>
        </p:txBody>
      </p:sp>
      <p:sp>
        <p:nvSpPr>
          <p:cNvPr id="4" name="TextBox 3"/>
          <p:cNvSpPr txBox="1"/>
          <p:nvPr/>
        </p:nvSpPr>
        <p:spPr>
          <a:xfrm>
            <a:off x="935616" y="3447447"/>
            <a:ext cx="10320765" cy="923330"/>
          </a:xfrm>
          <a:prstGeom prst="rect">
            <a:avLst/>
          </a:prstGeom>
          <a:noFill/>
        </p:spPr>
        <p:txBody>
          <a:bodyPr wrap="square" rtlCol="0">
            <a:spAutoFit/>
          </a:bodyPr>
          <a:lstStyle/>
          <a:p>
            <a:pPr algn="ctr"/>
            <a:r>
              <a:rPr lang="en-US" dirty="0" smtClean="0">
                <a:solidFill>
                  <a:schemeClr val="bg1"/>
                </a:solidFill>
              </a:rPr>
              <a:t>Superheroes Social </a:t>
            </a:r>
            <a:r>
              <a:rPr lang="en-US" dirty="0">
                <a:solidFill>
                  <a:schemeClr val="bg1"/>
                </a:solidFill>
              </a:rPr>
              <a:t>S</a:t>
            </a:r>
            <a:r>
              <a:rPr lang="en-US" dirty="0" smtClean="0">
                <a:solidFill>
                  <a:schemeClr val="bg1"/>
                </a:solidFill>
              </a:rPr>
              <a:t>kills </a:t>
            </a:r>
            <a:r>
              <a:rPr lang="en-US" dirty="0">
                <a:solidFill>
                  <a:schemeClr val="bg1"/>
                </a:solidFill>
              </a:rPr>
              <a:t>T</a:t>
            </a:r>
            <a:r>
              <a:rPr lang="en-US" dirty="0" smtClean="0">
                <a:solidFill>
                  <a:schemeClr val="bg1"/>
                </a:solidFill>
              </a:rPr>
              <a:t>raining, Rethink Autism Internet </a:t>
            </a:r>
            <a:r>
              <a:rPr lang="en-US" dirty="0">
                <a:solidFill>
                  <a:schemeClr val="bg1"/>
                </a:solidFill>
              </a:rPr>
              <a:t>I</a:t>
            </a:r>
            <a:r>
              <a:rPr lang="en-US" dirty="0" smtClean="0">
                <a:solidFill>
                  <a:schemeClr val="bg1"/>
                </a:solidFill>
              </a:rPr>
              <a:t>nterventions, Parent </a:t>
            </a:r>
            <a:r>
              <a:rPr lang="en-US" dirty="0">
                <a:solidFill>
                  <a:schemeClr val="bg1"/>
                </a:solidFill>
              </a:rPr>
              <a:t>T</a:t>
            </a:r>
            <a:r>
              <a:rPr lang="en-US" dirty="0" smtClean="0">
                <a:solidFill>
                  <a:schemeClr val="bg1"/>
                </a:solidFill>
              </a:rPr>
              <a:t>raining, EBP Classroom </a:t>
            </a:r>
            <a:r>
              <a:rPr lang="en-US" dirty="0">
                <a:solidFill>
                  <a:schemeClr val="bg1"/>
                </a:solidFill>
              </a:rPr>
              <a:t>T</a:t>
            </a:r>
            <a:r>
              <a:rPr lang="en-US" dirty="0" smtClean="0">
                <a:solidFill>
                  <a:schemeClr val="bg1"/>
                </a:solidFill>
              </a:rPr>
              <a:t>raining, Functional </a:t>
            </a:r>
            <a:r>
              <a:rPr lang="en-US" dirty="0">
                <a:solidFill>
                  <a:schemeClr val="bg1"/>
                </a:solidFill>
              </a:rPr>
              <a:t>B</a:t>
            </a:r>
            <a:r>
              <a:rPr lang="en-US" dirty="0" smtClean="0">
                <a:solidFill>
                  <a:schemeClr val="bg1"/>
                </a:solidFill>
              </a:rPr>
              <a:t>ehavior </a:t>
            </a:r>
            <a:r>
              <a:rPr lang="en-US" dirty="0">
                <a:solidFill>
                  <a:schemeClr val="bg1"/>
                </a:solidFill>
              </a:rPr>
              <a:t>A</a:t>
            </a:r>
            <a:r>
              <a:rPr lang="en-US" dirty="0" smtClean="0">
                <a:solidFill>
                  <a:schemeClr val="bg1"/>
                </a:solidFill>
              </a:rPr>
              <a:t>ssessment: An </a:t>
            </a:r>
            <a:r>
              <a:rPr lang="en-US" dirty="0">
                <a:solidFill>
                  <a:schemeClr val="bg1"/>
                </a:solidFill>
              </a:rPr>
              <a:t>A</a:t>
            </a:r>
            <a:r>
              <a:rPr lang="en-US" dirty="0" smtClean="0">
                <a:solidFill>
                  <a:schemeClr val="bg1"/>
                </a:solidFill>
              </a:rPr>
              <a:t>utism </a:t>
            </a:r>
            <a:r>
              <a:rPr lang="en-US" dirty="0">
                <a:solidFill>
                  <a:schemeClr val="bg1"/>
                </a:solidFill>
              </a:rPr>
              <a:t>S</a:t>
            </a:r>
            <a:r>
              <a:rPr lang="en-US" dirty="0" smtClean="0">
                <a:solidFill>
                  <a:schemeClr val="bg1"/>
                </a:solidFill>
              </a:rPr>
              <a:t>pectrum </a:t>
            </a:r>
            <a:r>
              <a:rPr lang="en-US" dirty="0">
                <a:solidFill>
                  <a:schemeClr val="bg1"/>
                </a:solidFill>
              </a:rPr>
              <a:t>D</a:t>
            </a:r>
            <a:r>
              <a:rPr lang="en-US" dirty="0" smtClean="0">
                <a:solidFill>
                  <a:schemeClr val="bg1"/>
                </a:solidFill>
              </a:rPr>
              <a:t>isorder, Evidence-based (EBP) Training </a:t>
            </a:r>
            <a:r>
              <a:rPr lang="en-US" dirty="0">
                <a:solidFill>
                  <a:schemeClr val="bg1"/>
                </a:solidFill>
              </a:rPr>
              <a:t>T</a:t>
            </a:r>
            <a:r>
              <a:rPr lang="en-US" dirty="0" smtClean="0">
                <a:solidFill>
                  <a:schemeClr val="bg1"/>
                </a:solidFill>
              </a:rPr>
              <a:t>rack for School </a:t>
            </a:r>
            <a:r>
              <a:rPr lang="en-US" dirty="0">
                <a:solidFill>
                  <a:schemeClr val="bg1"/>
                </a:solidFill>
              </a:rPr>
              <a:t>P</a:t>
            </a:r>
            <a:r>
              <a:rPr lang="en-US" dirty="0" smtClean="0">
                <a:solidFill>
                  <a:schemeClr val="bg1"/>
                </a:solidFill>
              </a:rPr>
              <a:t>sychologists</a:t>
            </a:r>
            <a:endParaRPr lang="en-US" dirty="0">
              <a:solidFill>
                <a:schemeClr val="bg1"/>
              </a:solidFill>
            </a:endParaRPr>
          </a:p>
        </p:txBody>
      </p:sp>
      <p:sp>
        <p:nvSpPr>
          <p:cNvPr id="5" name="TextBox 4"/>
          <p:cNvSpPr txBox="1"/>
          <p:nvPr/>
        </p:nvSpPr>
        <p:spPr>
          <a:xfrm>
            <a:off x="3527878" y="4304651"/>
            <a:ext cx="5136242" cy="2031325"/>
          </a:xfrm>
          <a:prstGeom prst="rect">
            <a:avLst/>
          </a:prstGeom>
          <a:noFill/>
        </p:spPr>
        <p:txBody>
          <a:bodyPr wrap="square" rtlCol="0">
            <a:spAutoFit/>
          </a:bodyPr>
          <a:lstStyle/>
          <a:p>
            <a:pPr algn="ctr"/>
            <a:r>
              <a:rPr lang="en-US" dirty="0" smtClean="0">
                <a:solidFill>
                  <a:schemeClr val="accent1">
                    <a:lumMod val="40000"/>
                    <a:lumOff val="60000"/>
                  </a:schemeClr>
                </a:solidFill>
              </a:rPr>
              <a:t>Principle Investigators:</a:t>
            </a:r>
          </a:p>
          <a:p>
            <a:pPr algn="ctr"/>
            <a:r>
              <a:rPr lang="en-US" dirty="0" smtClean="0">
                <a:solidFill>
                  <a:schemeClr val="accent1">
                    <a:lumMod val="40000"/>
                    <a:lumOff val="60000"/>
                  </a:schemeClr>
                </a:solidFill>
              </a:rPr>
              <a:t>William R. Jenson, PhD.</a:t>
            </a:r>
          </a:p>
          <a:p>
            <a:pPr algn="ctr"/>
            <a:r>
              <a:rPr lang="en-US" dirty="0" smtClean="0">
                <a:solidFill>
                  <a:schemeClr val="accent1">
                    <a:lumMod val="40000"/>
                    <a:lumOff val="60000"/>
                  </a:schemeClr>
                </a:solidFill>
              </a:rPr>
              <a:t>Elaine Clark, PhD</a:t>
            </a:r>
            <a:endParaRPr lang="en-US" dirty="0">
              <a:solidFill>
                <a:schemeClr val="accent1">
                  <a:lumMod val="40000"/>
                  <a:lumOff val="60000"/>
                </a:schemeClr>
              </a:solidFill>
            </a:endParaRPr>
          </a:p>
          <a:p>
            <a:pPr algn="ctr"/>
            <a:r>
              <a:rPr lang="en-US" dirty="0">
                <a:solidFill>
                  <a:schemeClr val="accent1">
                    <a:lumMod val="40000"/>
                    <a:lumOff val="60000"/>
                  </a:schemeClr>
                </a:solidFill>
              </a:rPr>
              <a:t>John </a:t>
            </a:r>
            <a:r>
              <a:rPr lang="en-US" dirty="0" smtClean="0">
                <a:solidFill>
                  <a:schemeClr val="accent1">
                    <a:lumMod val="40000"/>
                    <a:lumOff val="60000"/>
                  </a:schemeClr>
                </a:solidFill>
              </a:rPr>
              <a:t>Davis, </a:t>
            </a:r>
            <a:r>
              <a:rPr lang="en-US" dirty="0">
                <a:solidFill>
                  <a:schemeClr val="accent1">
                    <a:lumMod val="40000"/>
                    <a:lumOff val="60000"/>
                  </a:schemeClr>
                </a:solidFill>
              </a:rPr>
              <a:t>PhD</a:t>
            </a:r>
          </a:p>
          <a:p>
            <a:pPr algn="ctr"/>
            <a:endParaRPr lang="en-US" dirty="0" smtClean="0">
              <a:solidFill>
                <a:schemeClr val="accent1">
                  <a:lumMod val="40000"/>
                  <a:lumOff val="60000"/>
                </a:schemeClr>
              </a:solidFill>
            </a:endParaRPr>
          </a:p>
          <a:p>
            <a:pPr algn="ctr"/>
            <a:r>
              <a:rPr lang="en-US" dirty="0" smtClean="0">
                <a:solidFill>
                  <a:schemeClr val="accent1">
                    <a:lumMod val="40000"/>
                    <a:lumOff val="60000"/>
                  </a:schemeClr>
                </a:solidFill>
              </a:rPr>
              <a:t>Grant Director </a:t>
            </a:r>
          </a:p>
          <a:p>
            <a:pPr algn="ctr"/>
            <a:r>
              <a:rPr lang="en-US" dirty="0" smtClean="0">
                <a:solidFill>
                  <a:schemeClr val="accent1">
                    <a:lumMod val="40000"/>
                    <a:lumOff val="60000"/>
                  </a:schemeClr>
                </a:solidFill>
              </a:rPr>
              <a:t>Julia Hood, PhD</a:t>
            </a:r>
          </a:p>
        </p:txBody>
      </p:sp>
      <p:sp>
        <p:nvSpPr>
          <p:cNvPr id="6" name="TextBox 5"/>
          <p:cNvSpPr txBox="1"/>
          <p:nvPr/>
        </p:nvSpPr>
        <p:spPr>
          <a:xfrm>
            <a:off x="0" y="6488668"/>
            <a:ext cx="7555832" cy="338554"/>
          </a:xfrm>
          <a:prstGeom prst="rect">
            <a:avLst/>
          </a:prstGeom>
          <a:noFill/>
        </p:spPr>
        <p:txBody>
          <a:bodyPr wrap="square" rtlCol="0">
            <a:spAutoFit/>
          </a:bodyPr>
          <a:lstStyle/>
          <a:p>
            <a:r>
              <a:rPr lang="en-US" sz="1600" dirty="0" smtClean="0">
                <a:solidFill>
                  <a:schemeClr val="accent6">
                    <a:lumMod val="60000"/>
                    <a:lumOff val="40000"/>
                  </a:schemeClr>
                </a:solidFill>
              </a:rPr>
              <a:t>US Office of Education Personal Preparation Project: H325K120306</a:t>
            </a:r>
            <a:endParaRPr lang="en-US" sz="1600" dirty="0">
              <a:solidFill>
                <a:schemeClr val="accent6">
                  <a:lumMod val="60000"/>
                  <a:lumOff val="40000"/>
                </a:schemeClr>
              </a:solidFill>
            </a:endParaRPr>
          </a:p>
        </p:txBody>
      </p:sp>
    </p:spTree>
    <p:extLst>
      <p:ext uri="{BB962C8B-B14F-4D97-AF65-F5344CB8AC3E}">
        <p14:creationId xmlns:p14="http://schemas.microsoft.com/office/powerpoint/2010/main" val="329220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Reviews of PRT</a:t>
            </a:r>
            <a:endParaRPr lang="en-US" dirty="0"/>
          </a:p>
        </p:txBody>
      </p:sp>
      <p:sp>
        <p:nvSpPr>
          <p:cNvPr id="3" name="Content Placeholder 2"/>
          <p:cNvSpPr>
            <a:spLocks noGrp="1"/>
          </p:cNvSpPr>
          <p:nvPr>
            <p:ph idx="1"/>
          </p:nvPr>
        </p:nvSpPr>
        <p:spPr>
          <a:xfrm>
            <a:off x="1090708" y="2197100"/>
            <a:ext cx="8825659" cy="4483100"/>
          </a:xfrm>
        </p:spPr>
        <p:txBody>
          <a:bodyPr>
            <a:normAutofit/>
          </a:bodyPr>
          <a:lstStyle/>
          <a:p>
            <a:pPr>
              <a:lnSpc>
                <a:spcPct val="150000"/>
              </a:lnSpc>
            </a:pPr>
            <a:r>
              <a:rPr lang="en-US" i="1" dirty="0" smtClean="0"/>
              <a:t>Main reviews:</a:t>
            </a:r>
          </a:p>
          <a:p>
            <a:pPr lvl="1">
              <a:lnSpc>
                <a:spcPct val="150000"/>
              </a:lnSpc>
            </a:pPr>
            <a:r>
              <a:rPr lang="en-US" i="1" dirty="0">
                <a:solidFill>
                  <a:schemeClr val="tx1"/>
                </a:solidFill>
              </a:rPr>
              <a:t>Examining the Studies in Which the Pivotal Response Instruction is Used to Teach Social Skills </a:t>
            </a:r>
            <a:r>
              <a:rPr lang="en-US" dirty="0">
                <a:solidFill>
                  <a:schemeClr val="tx1"/>
                </a:solidFill>
              </a:rPr>
              <a:t>(</a:t>
            </a:r>
            <a:r>
              <a:rPr lang="en-US" dirty="0" err="1">
                <a:solidFill>
                  <a:schemeClr val="tx1"/>
                </a:solidFill>
              </a:rPr>
              <a:t>Bozkus-Genc</a:t>
            </a:r>
            <a:r>
              <a:rPr lang="en-US" dirty="0">
                <a:solidFill>
                  <a:schemeClr val="tx1"/>
                </a:solidFill>
              </a:rPr>
              <a:t> &amp; </a:t>
            </a:r>
            <a:r>
              <a:rPr lang="en-US" dirty="0" err="1">
                <a:solidFill>
                  <a:schemeClr val="tx1"/>
                </a:solidFill>
              </a:rPr>
              <a:t>Vuran</a:t>
            </a:r>
            <a:r>
              <a:rPr lang="en-US" dirty="0">
                <a:solidFill>
                  <a:schemeClr val="tx1"/>
                </a:solidFill>
              </a:rPr>
              <a:t>, 2013)</a:t>
            </a:r>
            <a:endParaRPr lang="en-US" i="1" dirty="0">
              <a:solidFill>
                <a:schemeClr val="tx1"/>
              </a:solidFill>
            </a:endParaRPr>
          </a:p>
          <a:p>
            <a:pPr lvl="1">
              <a:lnSpc>
                <a:spcPct val="150000"/>
              </a:lnSpc>
            </a:pPr>
            <a:r>
              <a:rPr lang="en-US" i="1" dirty="0">
                <a:solidFill>
                  <a:schemeClr val="tx1"/>
                </a:solidFill>
              </a:rPr>
              <a:t>Pivotal Response Treatment for Children with Autism Spectrum Disorder: A Systematic Review of Research Quality </a:t>
            </a:r>
            <a:r>
              <a:rPr lang="en-US" dirty="0">
                <a:solidFill>
                  <a:schemeClr val="tx1"/>
                </a:solidFill>
              </a:rPr>
              <a:t>(</a:t>
            </a:r>
            <a:r>
              <a:rPr lang="en-US" dirty="0" err="1">
                <a:solidFill>
                  <a:schemeClr val="tx1"/>
                </a:solidFill>
              </a:rPr>
              <a:t>Cadogan</a:t>
            </a:r>
            <a:r>
              <a:rPr lang="en-US" dirty="0">
                <a:solidFill>
                  <a:schemeClr val="tx1"/>
                </a:solidFill>
              </a:rPr>
              <a:t> et al. 2015)</a:t>
            </a:r>
          </a:p>
          <a:p>
            <a:pPr lvl="1">
              <a:lnSpc>
                <a:spcPct val="150000"/>
              </a:lnSpc>
            </a:pPr>
            <a:r>
              <a:rPr lang="en-US" i="1" dirty="0" smtClean="0">
                <a:solidFill>
                  <a:schemeClr val="tx1"/>
                </a:solidFill>
              </a:rPr>
              <a:t>Effectiveness of Pivotal Response Training as a Behavioral Intervention for Young Children with Autism Spectrum Disorders (</a:t>
            </a:r>
            <a:r>
              <a:rPr lang="en-US" i="1" dirty="0" err="1" smtClean="0">
                <a:solidFill>
                  <a:schemeClr val="tx1"/>
                </a:solidFill>
              </a:rPr>
              <a:t>Masiello</a:t>
            </a:r>
            <a:r>
              <a:rPr lang="en-US" i="1" dirty="0" smtClean="0">
                <a:solidFill>
                  <a:schemeClr val="tx1"/>
                </a:solidFill>
              </a:rPr>
              <a:t>, T. L., 2007)</a:t>
            </a:r>
            <a:r>
              <a:rPr lang="en-US" dirty="0" smtClean="0">
                <a:solidFill>
                  <a:schemeClr val="tx1"/>
                </a:solidFill>
              </a:rPr>
              <a:t> </a:t>
            </a:r>
          </a:p>
          <a:p>
            <a:pPr>
              <a:lnSpc>
                <a:spcPct val="150000"/>
              </a:lnSpc>
            </a:pPr>
            <a:r>
              <a:rPr lang="en-US" i="1" dirty="0" smtClean="0"/>
              <a:t>Meta-Analysis </a:t>
            </a:r>
            <a:r>
              <a:rPr lang="en-US" i="1" dirty="0"/>
              <a:t>of Pivotal Response Training for Children with Autism Spectrum </a:t>
            </a:r>
            <a:r>
              <a:rPr lang="en-US" i="1" dirty="0" smtClean="0"/>
              <a:t>Disorders (</a:t>
            </a:r>
            <a:r>
              <a:rPr lang="en-US" dirty="0" err="1"/>
              <a:t>Bozkus-Genc</a:t>
            </a:r>
            <a:r>
              <a:rPr lang="en-US" dirty="0"/>
              <a:t> &amp; </a:t>
            </a:r>
            <a:r>
              <a:rPr lang="en-US" dirty="0" err="1" smtClean="0"/>
              <a:t>Yucesoy-Ozkan</a:t>
            </a:r>
            <a:r>
              <a:rPr lang="en-US" dirty="0" smtClean="0"/>
              <a:t>, 2016</a:t>
            </a:r>
            <a:r>
              <a:rPr lang="en-US" dirty="0"/>
              <a:t>)</a:t>
            </a:r>
          </a:p>
          <a:p>
            <a:pPr>
              <a:lnSpc>
                <a:spcPct val="150000"/>
              </a:lnSpc>
            </a:pPr>
            <a:endParaRPr lang="en-US" i="1" dirty="0"/>
          </a:p>
          <a:p>
            <a:pPr>
              <a:lnSpc>
                <a:spcPct val="150000"/>
              </a:lnSpc>
            </a:pPr>
            <a:endParaRPr lang="en-US" dirty="0" smtClean="0"/>
          </a:p>
        </p:txBody>
      </p:sp>
    </p:spTree>
    <p:extLst>
      <p:ext uri="{BB962C8B-B14F-4D97-AF65-F5344CB8AC3E}">
        <p14:creationId xmlns:p14="http://schemas.microsoft.com/office/powerpoint/2010/main" val="388943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05429"/>
            <a:ext cx="8761413" cy="706964"/>
          </a:xfrm>
        </p:spPr>
        <p:txBody>
          <a:bodyPr/>
          <a:lstStyle/>
          <a:p>
            <a:r>
              <a:rPr lang="en-US" sz="3400" dirty="0" smtClean="0"/>
              <a:t>Meta-Analysis of Pivotal Response Training for Children with Autism Spectrum Disorders</a:t>
            </a:r>
            <a:endParaRPr lang="en-US" sz="1600" dirty="0"/>
          </a:p>
        </p:txBody>
      </p:sp>
      <p:sp>
        <p:nvSpPr>
          <p:cNvPr id="3" name="Content Placeholder 2"/>
          <p:cNvSpPr>
            <a:spLocks noGrp="1"/>
          </p:cNvSpPr>
          <p:nvPr>
            <p:ph idx="1"/>
          </p:nvPr>
        </p:nvSpPr>
        <p:spPr/>
        <p:txBody>
          <a:bodyPr/>
          <a:lstStyle/>
          <a:p>
            <a:r>
              <a:rPr lang="en-US" dirty="0" smtClean="0"/>
              <a:t>Study Questions:</a:t>
            </a:r>
            <a:endParaRPr lang="en-US" dirty="0"/>
          </a:p>
          <a:p>
            <a:pPr lvl="1"/>
            <a:r>
              <a:rPr lang="en-US" dirty="0" smtClean="0"/>
              <a:t>What are characteristics of the participants and components of intervention in which PRT was used?</a:t>
            </a:r>
          </a:p>
          <a:p>
            <a:pPr lvl="1"/>
            <a:r>
              <a:rPr lang="en-US" dirty="0" smtClean="0"/>
              <a:t>What is the level of effectiveness of PRT with regard to teaching various behaviors to children with ASD?</a:t>
            </a:r>
          </a:p>
          <a:p>
            <a:pPr lvl="1"/>
            <a:r>
              <a:rPr lang="en-US" dirty="0" smtClean="0"/>
              <a:t>Does the effectiveness of PRT differ in terms of the characteristics of the intervention?</a:t>
            </a:r>
          </a:p>
          <a:p>
            <a:pPr lvl="1"/>
            <a:r>
              <a:rPr lang="en-US" dirty="0" smtClean="0"/>
              <a:t>Are percentage of </a:t>
            </a:r>
            <a:r>
              <a:rPr lang="en-US" dirty="0" err="1"/>
              <a:t>n</a:t>
            </a:r>
            <a:r>
              <a:rPr lang="en-US" dirty="0" err="1" smtClean="0"/>
              <a:t>onoverlapping</a:t>
            </a:r>
            <a:r>
              <a:rPr lang="en-US" dirty="0" smtClean="0"/>
              <a:t> behavior (PND), percentage of </a:t>
            </a:r>
            <a:r>
              <a:rPr lang="en-US" dirty="0" err="1" smtClean="0"/>
              <a:t>nonoverlapping</a:t>
            </a:r>
            <a:r>
              <a:rPr lang="en-US" dirty="0" smtClean="0"/>
              <a:t> corrected data (PNCD), and percentage of data points exceeding the median (PEM) effect size calculations correlated?</a:t>
            </a:r>
          </a:p>
        </p:txBody>
      </p:sp>
      <p:sp>
        <p:nvSpPr>
          <p:cNvPr id="4" name="Footer Placeholder 3"/>
          <p:cNvSpPr>
            <a:spLocks noGrp="1"/>
          </p:cNvSpPr>
          <p:nvPr>
            <p:ph type="ftr" sz="quarter" idx="11"/>
          </p:nvPr>
        </p:nvSpPr>
        <p:spPr/>
        <p:txBody>
          <a:bodyPr/>
          <a:lstStyle/>
          <a:p>
            <a:r>
              <a:rPr lang="en-US" smtClean="0"/>
              <a:t>Bozkus-Genc &amp; Yucesoy-Ozkan (2016)</a:t>
            </a:r>
            <a:endParaRPr lang="en-US" dirty="0"/>
          </a:p>
        </p:txBody>
      </p:sp>
    </p:spTree>
    <p:extLst>
      <p:ext uri="{BB962C8B-B14F-4D97-AF65-F5344CB8AC3E}">
        <p14:creationId xmlns:p14="http://schemas.microsoft.com/office/powerpoint/2010/main" val="110338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Inclusion/Exclusion Criteria</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Of 69 studies found 34 met criteria for inclusion</a:t>
            </a:r>
          </a:p>
          <a:p>
            <a:pPr lvl="1">
              <a:lnSpc>
                <a:spcPct val="150000"/>
              </a:lnSpc>
            </a:pPr>
            <a:r>
              <a:rPr lang="en-US" dirty="0" smtClean="0"/>
              <a:t>Published 1979-2012</a:t>
            </a:r>
          </a:p>
          <a:p>
            <a:pPr lvl="1"/>
            <a:r>
              <a:rPr lang="en-US" dirty="0" smtClean="0"/>
              <a:t>In English</a:t>
            </a:r>
          </a:p>
          <a:p>
            <a:pPr lvl="1"/>
            <a:r>
              <a:rPr lang="en-US" dirty="0" smtClean="0"/>
              <a:t>1-13 years old with ASD diagnosis</a:t>
            </a:r>
          </a:p>
          <a:p>
            <a:pPr lvl="1"/>
            <a:r>
              <a:rPr lang="en-US" dirty="0" smtClean="0"/>
              <a:t>Examined the effectiveness of PRT</a:t>
            </a:r>
          </a:p>
          <a:p>
            <a:pPr lvl="1"/>
            <a:r>
              <a:rPr lang="en-US" dirty="0" smtClean="0"/>
              <a:t>Effect of independent variable shown in a line graph</a:t>
            </a:r>
          </a:p>
          <a:p>
            <a:pPr lvl="1"/>
            <a:r>
              <a:rPr lang="en-US" dirty="0" smtClean="0"/>
              <a:t>At least one data point in baseline and intervention phases</a:t>
            </a:r>
          </a:p>
          <a:p>
            <a:pPr lvl="1"/>
            <a:endParaRPr lang="en-US" dirty="0" smtClean="0"/>
          </a:p>
          <a:p>
            <a:r>
              <a:rPr lang="en-US" dirty="0" smtClean="0"/>
              <a:t>From 12 different journals </a:t>
            </a:r>
            <a:endParaRPr lang="en-US" dirty="0"/>
          </a:p>
        </p:txBody>
      </p:sp>
      <p:sp>
        <p:nvSpPr>
          <p:cNvPr id="4" name="Footer Placeholder 3"/>
          <p:cNvSpPr>
            <a:spLocks noGrp="1"/>
          </p:cNvSpPr>
          <p:nvPr>
            <p:ph type="ftr" sz="quarter" idx="11"/>
          </p:nvPr>
        </p:nvSpPr>
        <p:spPr/>
        <p:txBody>
          <a:bodyPr/>
          <a:lstStyle/>
          <a:p>
            <a:r>
              <a:rPr lang="en-US" dirty="0" err="1" smtClean="0"/>
              <a:t>Bozkus-Genc</a:t>
            </a:r>
            <a:r>
              <a:rPr lang="en-US" dirty="0" smtClean="0"/>
              <a:t> &amp; </a:t>
            </a:r>
            <a:r>
              <a:rPr lang="en-US" dirty="0" err="1" smtClean="0"/>
              <a:t>Yucesoy-Ozkan</a:t>
            </a:r>
            <a:r>
              <a:rPr lang="en-US" dirty="0" smtClean="0"/>
              <a:t> (2016)</a:t>
            </a:r>
            <a:endParaRPr lang="en-US" dirty="0"/>
          </a:p>
        </p:txBody>
      </p:sp>
    </p:spTree>
    <p:extLst>
      <p:ext uri="{BB962C8B-B14F-4D97-AF65-F5344CB8AC3E}">
        <p14:creationId xmlns:p14="http://schemas.microsoft.com/office/powerpoint/2010/main" val="2307071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Participants and setting </a:t>
            </a:r>
            <a:endParaRPr lang="en-US" dirty="0"/>
          </a:p>
        </p:txBody>
      </p:sp>
      <p:sp>
        <p:nvSpPr>
          <p:cNvPr id="3" name="Content Placeholder 2"/>
          <p:cNvSpPr>
            <a:spLocks noGrp="1"/>
          </p:cNvSpPr>
          <p:nvPr>
            <p:ph idx="1"/>
          </p:nvPr>
        </p:nvSpPr>
        <p:spPr/>
        <p:txBody>
          <a:bodyPr/>
          <a:lstStyle/>
          <a:p>
            <a:r>
              <a:rPr lang="en-US" dirty="0" smtClean="0"/>
              <a:t>125 participants</a:t>
            </a:r>
          </a:p>
          <a:p>
            <a:pPr lvl="1"/>
            <a:r>
              <a:rPr lang="en-US" dirty="0" smtClean="0"/>
              <a:t>Mean of 4.8 years old</a:t>
            </a:r>
          </a:p>
          <a:p>
            <a:pPr lvl="1"/>
            <a:r>
              <a:rPr lang="en-US" dirty="0" smtClean="0"/>
              <a:t>Majority solely diagnosed with ASD (85.6%)</a:t>
            </a:r>
          </a:p>
          <a:p>
            <a:pPr lvl="1"/>
            <a:r>
              <a:rPr lang="en-US" dirty="0" smtClean="0"/>
              <a:t>Majority male (71.2%)</a:t>
            </a:r>
          </a:p>
          <a:p>
            <a:pPr lvl="1"/>
            <a:endParaRPr lang="en-US" dirty="0" smtClean="0"/>
          </a:p>
          <a:p>
            <a:r>
              <a:rPr lang="en-US" dirty="0" smtClean="0"/>
              <a:t>Settings:</a:t>
            </a:r>
          </a:p>
          <a:p>
            <a:pPr lvl="1"/>
            <a:r>
              <a:rPr lang="en-US" dirty="0" smtClean="0"/>
              <a:t>Clinics (26.4%)</a:t>
            </a:r>
          </a:p>
          <a:p>
            <a:pPr lvl="1"/>
            <a:r>
              <a:rPr lang="en-US" dirty="0" smtClean="0"/>
              <a:t>Schools (8.8%)</a:t>
            </a:r>
          </a:p>
          <a:p>
            <a:pPr lvl="1"/>
            <a:r>
              <a:rPr lang="en-US" dirty="0" smtClean="0"/>
              <a:t>Multiple (44.1%)</a:t>
            </a:r>
            <a:endParaRPr lang="en-US" dirty="0"/>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pic>
        <p:nvPicPr>
          <p:cNvPr id="7" name="Picture 6"/>
          <p:cNvPicPr>
            <a:picLocks noChangeAspect="1"/>
          </p:cNvPicPr>
          <p:nvPr/>
        </p:nvPicPr>
        <p:blipFill>
          <a:blip r:embed="rId3"/>
          <a:stretch>
            <a:fillRect/>
          </a:stretch>
        </p:blipFill>
        <p:spPr>
          <a:xfrm>
            <a:off x="7244605" y="2409261"/>
            <a:ext cx="4012279" cy="4448739"/>
          </a:xfrm>
          <a:prstGeom prst="rect">
            <a:avLst/>
          </a:prstGeom>
        </p:spPr>
      </p:pic>
    </p:spTree>
    <p:extLst>
      <p:ext uri="{BB962C8B-B14F-4D97-AF65-F5344CB8AC3E}">
        <p14:creationId xmlns:p14="http://schemas.microsoft.com/office/powerpoint/2010/main" val="344241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Administration Styles and types of interveners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Administration:</a:t>
            </a:r>
          </a:p>
          <a:p>
            <a:pPr lvl="1"/>
            <a:r>
              <a:rPr lang="en-US" dirty="0" smtClean="0"/>
              <a:t>One-on-one (76.5%)</a:t>
            </a:r>
          </a:p>
          <a:p>
            <a:pPr lvl="1"/>
            <a:r>
              <a:rPr lang="en-US" dirty="0" smtClean="0"/>
              <a:t>Small group (8.8%)</a:t>
            </a:r>
          </a:p>
          <a:p>
            <a:pPr lvl="1"/>
            <a:r>
              <a:rPr lang="en-US" dirty="0" smtClean="0"/>
              <a:t>Rest did not disclose</a:t>
            </a:r>
          </a:p>
          <a:p>
            <a:r>
              <a:rPr lang="en-US" dirty="0" smtClean="0"/>
              <a:t>Interveners:</a:t>
            </a:r>
          </a:p>
          <a:p>
            <a:pPr lvl="1"/>
            <a:r>
              <a:rPr lang="en-US" dirty="0" smtClean="0"/>
              <a:t>Family member/ caregiver (23.5%)</a:t>
            </a:r>
          </a:p>
          <a:p>
            <a:pPr lvl="1"/>
            <a:r>
              <a:rPr lang="en-US" dirty="0" smtClean="0"/>
              <a:t>Professional clinicians (38.2%)</a:t>
            </a:r>
          </a:p>
          <a:p>
            <a:pPr lvl="1"/>
            <a:r>
              <a:rPr lang="en-US" dirty="0" smtClean="0"/>
              <a:t>Students (17.6%)</a:t>
            </a:r>
          </a:p>
          <a:p>
            <a:pPr lvl="1"/>
            <a:r>
              <a:rPr lang="en-US" dirty="0" smtClean="0"/>
              <a:t>Peers (11.7%)</a:t>
            </a:r>
          </a:p>
          <a:p>
            <a:pPr lvl="1"/>
            <a:r>
              <a:rPr lang="en-US" dirty="0" smtClean="0"/>
              <a:t>Multiple interveners (9%)</a:t>
            </a:r>
            <a:endParaRPr lang="en-US" dirty="0"/>
          </a:p>
        </p:txBody>
      </p:sp>
      <p:pic>
        <p:nvPicPr>
          <p:cNvPr id="7" name="Picture 6"/>
          <p:cNvPicPr>
            <a:picLocks noChangeAspect="1"/>
          </p:cNvPicPr>
          <p:nvPr/>
        </p:nvPicPr>
        <p:blipFill>
          <a:blip r:embed="rId2"/>
          <a:stretch>
            <a:fillRect/>
          </a:stretch>
        </p:blipFill>
        <p:spPr>
          <a:xfrm>
            <a:off x="6699417" y="2489201"/>
            <a:ext cx="3978947" cy="3960370"/>
          </a:xfrm>
          <a:prstGeom prst="rect">
            <a:avLst/>
          </a:prstGeom>
        </p:spPr>
      </p:pic>
    </p:spTree>
    <p:extLst>
      <p:ext uri="{BB962C8B-B14F-4D97-AF65-F5344CB8AC3E}">
        <p14:creationId xmlns:p14="http://schemas.microsoft.com/office/powerpoint/2010/main" val="244588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Targeted Skills </a:t>
            </a:r>
          </a:p>
          <a:p>
            <a:pPr lvl="1"/>
            <a:r>
              <a:rPr lang="en-US" dirty="0" smtClean="0"/>
              <a:t>Communication and interaction skills (44.1%)</a:t>
            </a:r>
          </a:p>
          <a:p>
            <a:pPr lvl="1"/>
            <a:r>
              <a:rPr lang="en-US" dirty="0" smtClean="0"/>
              <a:t>Social skills (11.7%)</a:t>
            </a:r>
          </a:p>
          <a:p>
            <a:pPr lvl="1"/>
            <a:r>
              <a:rPr lang="en-US" dirty="0" smtClean="0"/>
              <a:t>Play skills (8.8%)</a:t>
            </a:r>
          </a:p>
          <a:p>
            <a:pPr lvl="1"/>
            <a:r>
              <a:rPr lang="en-US" dirty="0" smtClean="0"/>
              <a:t>Academic skills (2.9%) </a:t>
            </a:r>
          </a:p>
          <a:p>
            <a:r>
              <a:rPr lang="en-US" dirty="0" smtClean="0"/>
              <a:t>Intervention outcomes </a:t>
            </a:r>
          </a:p>
          <a:p>
            <a:pPr lvl="1"/>
            <a:r>
              <a:rPr lang="en-US" dirty="0" smtClean="0"/>
              <a:t>Treatment integrity (44.1%)</a:t>
            </a:r>
          </a:p>
          <a:p>
            <a:pPr lvl="1"/>
            <a:r>
              <a:rPr lang="en-US" dirty="0" smtClean="0"/>
              <a:t>Maintenance (44.1%)</a:t>
            </a:r>
          </a:p>
          <a:p>
            <a:pPr lvl="1"/>
            <a:r>
              <a:rPr lang="en-US" dirty="0" smtClean="0"/>
              <a:t>Generalization (55.8%)</a:t>
            </a:r>
          </a:p>
          <a:p>
            <a:pPr lvl="1"/>
            <a:r>
              <a:rPr lang="en-US" dirty="0" smtClean="0"/>
              <a:t>Social validity (23.5%)</a:t>
            </a:r>
            <a:endParaRPr lang="en-US" dirty="0"/>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pic>
        <p:nvPicPr>
          <p:cNvPr id="9" name="Picture 8"/>
          <p:cNvPicPr>
            <a:picLocks noChangeAspect="1"/>
          </p:cNvPicPr>
          <p:nvPr/>
        </p:nvPicPr>
        <p:blipFill>
          <a:blip r:embed="rId3"/>
          <a:stretch>
            <a:fillRect/>
          </a:stretch>
        </p:blipFill>
        <p:spPr>
          <a:xfrm>
            <a:off x="6736914" y="2603500"/>
            <a:ext cx="3865223" cy="2127704"/>
          </a:xfrm>
          <a:prstGeom prst="rect">
            <a:avLst/>
          </a:prstGeom>
        </p:spPr>
      </p:pic>
      <p:pic>
        <p:nvPicPr>
          <p:cNvPr id="10" name="Picture 9"/>
          <p:cNvPicPr>
            <a:picLocks noChangeAspect="1"/>
          </p:cNvPicPr>
          <p:nvPr/>
        </p:nvPicPr>
        <p:blipFill>
          <a:blip r:embed="rId4"/>
          <a:stretch>
            <a:fillRect/>
          </a:stretch>
        </p:blipFill>
        <p:spPr>
          <a:xfrm>
            <a:off x="6882602" y="4731204"/>
            <a:ext cx="3620298" cy="1479673"/>
          </a:xfrm>
          <a:prstGeom prst="rect">
            <a:avLst/>
          </a:prstGeom>
        </p:spPr>
      </p:pic>
    </p:spTree>
    <p:extLst>
      <p:ext uri="{BB962C8B-B14F-4D97-AF65-F5344CB8AC3E}">
        <p14:creationId xmlns:p14="http://schemas.microsoft.com/office/powerpoint/2010/main" val="378807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PRT awareness showed an increase since 2000</a:t>
            </a:r>
          </a:p>
          <a:p>
            <a:endParaRPr lang="en-US" dirty="0" smtClean="0"/>
          </a:p>
          <a:p>
            <a:r>
              <a:rPr lang="en-US" dirty="0" smtClean="0"/>
              <a:t>All 3 effect size calculations found that PRT was effective</a:t>
            </a:r>
          </a:p>
          <a:p>
            <a:pPr marL="573088" lvl="1" indent="-228600"/>
            <a:r>
              <a:rPr lang="en-US" dirty="0" smtClean="0"/>
              <a:t>PND: 13 highly effective, 11 fairly effective, and 10 questionable</a:t>
            </a:r>
          </a:p>
          <a:p>
            <a:pPr marL="1030288" lvl="3"/>
            <a:r>
              <a:rPr lang="en-US" dirty="0" smtClean="0"/>
              <a:t>Questionable for play and social skills</a:t>
            </a:r>
          </a:p>
          <a:p>
            <a:pPr marL="573088" lvl="1" indent="-228600"/>
            <a:r>
              <a:rPr lang="en-US" dirty="0" smtClean="0"/>
              <a:t>PNCD: 14 highly, 9 fairly, 10 questionable </a:t>
            </a:r>
          </a:p>
          <a:p>
            <a:pPr marL="1030288" lvl="3"/>
            <a:r>
              <a:rPr lang="en-US" dirty="0" smtClean="0"/>
              <a:t>Questionable in play skills</a:t>
            </a:r>
          </a:p>
          <a:p>
            <a:pPr marL="573088" lvl="1" indent="-228600"/>
            <a:r>
              <a:rPr lang="en-US" dirty="0" smtClean="0"/>
              <a:t>PEM: 27 highly, 4 fairly, 3 questionable</a:t>
            </a:r>
          </a:p>
          <a:p>
            <a:pPr marL="1030288" lvl="3"/>
            <a:r>
              <a:rPr lang="en-US" dirty="0" smtClean="0"/>
              <a:t>Fairly or highly effective for all DVs</a:t>
            </a:r>
          </a:p>
          <a:p>
            <a:endParaRPr lang="en-US" dirty="0" smtClean="0"/>
          </a:p>
          <a:p>
            <a:pPr marL="0" indent="0">
              <a:buNone/>
            </a:pPr>
            <a:endParaRPr lang="en-US" dirty="0" smtClean="0"/>
          </a:p>
          <a:p>
            <a:pPr lvl="2"/>
            <a:endParaRPr lang="en-US" dirty="0"/>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pic>
        <p:nvPicPr>
          <p:cNvPr id="7" name="Picture 6"/>
          <p:cNvPicPr>
            <a:picLocks noChangeAspect="1"/>
          </p:cNvPicPr>
          <p:nvPr/>
        </p:nvPicPr>
        <p:blipFill>
          <a:blip r:embed="rId3"/>
          <a:stretch>
            <a:fillRect/>
          </a:stretch>
        </p:blipFill>
        <p:spPr>
          <a:xfrm>
            <a:off x="5960309" y="4410452"/>
            <a:ext cx="6142791" cy="1981385"/>
          </a:xfrm>
          <a:prstGeom prst="rect">
            <a:avLst/>
          </a:prstGeom>
        </p:spPr>
      </p:pic>
    </p:spTree>
    <p:extLst>
      <p:ext uri="{BB962C8B-B14F-4D97-AF65-F5344CB8AC3E}">
        <p14:creationId xmlns:p14="http://schemas.microsoft.com/office/powerpoint/2010/main" val="259788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Average age intervened with 0-9 years</a:t>
            </a:r>
          </a:p>
          <a:p>
            <a:endParaRPr lang="en-US" dirty="0" smtClean="0"/>
          </a:p>
          <a:p>
            <a:r>
              <a:rPr lang="en-US" dirty="0" smtClean="0"/>
              <a:t>72.2% male</a:t>
            </a:r>
          </a:p>
          <a:p>
            <a:endParaRPr lang="en-US" dirty="0" smtClean="0"/>
          </a:p>
          <a:p>
            <a:r>
              <a:rPr lang="en-US" dirty="0" smtClean="0"/>
              <a:t>Overall found PRT to be effective </a:t>
            </a:r>
          </a:p>
          <a:p>
            <a:endParaRPr lang="en-US" dirty="0"/>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spTree>
    <p:extLst>
      <p:ext uri="{BB962C8B-B14F-4D97-AF65-F5344CB8AC3E}">
        <p14:creationId xmlns:p14="http://schemas.microsoft.com/office/powerpoint/2010/main" val="144595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p:txBody>
          <a:bodyPr/>
          <a:lstStyle/>
          <a:p>
            <a:r>
              <a:rPr lang="en-US" dirty="0"/>
              <a:t>S</a:t>
            </a:r>
            <a:r>
              <a:rPr lang="en-US" dirty="0" smtClean="0"/>
              <a:t>ingle case research</a:t>
            </a:r>
          </a:p>
          <a:p>
            <a:r>
              <a:rPr lang="en-US" dirty="0" smtClean="0"/>
              <a:t>Effect Sizes were not assessed based on quality of studies</a:t>
            </a:r>
          </a:p>
          <a:p>
            <a:r>
              <a:rPr lang="en-US" dirty="0" smtClean="0"/>
              <a:t>Limited number of participants </a:t>
            </a:r>
          </a:p>
          <a:p>
            <a:r>
              <a:rPr lang="en-US" dirty="0" smtClean="0"/>
              <a:t>Descriptive statistics </a:t>
            </a:r>
          </a:p>
          <a:p>
            <a:r>
              <a:rPr lang="en-US" dirty="0" smtClean="0"/>
              <a:t>Generalization skills might have been negatively effected by </a:t>
            </a:r>
            <a:r>
              <a:rPr lang="en-US" dirty="0" err="1" smtClean="0"/>
              <a:t>overselectivity</a:t>
            </a:r>
            <a:r>
              <a:rPr lang="en-US" dirty="0" smtClean="0"/>
              <a:t>:</a:t>
            </a:r>
          </a:p>
          <a:p>
            <a:pPr lvl="1"/>
            <a:r>
              <a:rPr lang="en-US" dirty="0" smtClean="0"/>
              <a:t>Suggests multiple settings and interveners</a:t>
            </a:r>
          </a:p>
          <a:p>
            <a:r>
              <a:rPr lang="en-US" dirty="0" smtClean="0"/>
              <a:t>Social validity could have been effected by skills targeted being the core deficits for each child</a:t>
            </a:r>
          </a:p>
          <a:p>
            <a:endParaRPr lang="en-US" dirty="0"/>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spTree>
    <p:extLst>
      <p:ext uri="{BB962C8B-B14F-4D97-AF65-F5344CB8AC3E}">
        <p14:creationId xmlns:p14="http://schemas.microsoft.com/office/powerpoint/2010/main" val="3883034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 to demonstrate treatment integrity of PRT</a:t>
            </a:r>
          </a:p>
          <a:p>
            <a:endParaRPr lang="en-US" dirty="0" smtClean="0"/>
          </a:p>
          <a:p>
            <a:r>
              <a:rPr lang="en-US" dirty="0" smtClean="0"/>
              <a:t>Examine maintenance, generalizability, social validity, </a:t>
            </a:r>
            <a:r>
              <a:rPr lang="en-US" b="1" dirty="0" smtClean="0"/>
              <a:t>AND</a:t>
            </a:r>
            <a:r>
              <a:rPr lang="en-US" dirty="0" smtClean="0"/>
              <a:t> treatment integrity</a:t>
            </a:r>
          </a:p>
          <a:p>
            <a:endParaRPr lang="en-US" dirty="0" smtClean="0"/>
          </a:p>
          <a:p>
            <a:r>
              <a:rPr lang="en-US" dirty="0" smtClean="0"/>
              <a:t>Group and experimental design studies </a:t>
            </a:r>
          </a:p>
          <a:p>
            <a:endParaRPr lang="en-US" dirty="0" smtClean="0"/>
          </a:p>
          <a:p>
            <a:r>
              <a:rPr lang="en-US" dirty="0" smtClean="0"/>
              <a:t>Relationship between quality of instruction and effectiveness of PRT</a:t>
            </a:r>
          </a:p>
          <a:p>
            <a:endParaRPr lang="en-US" dirty="0" smtClean="0"/>
          </a:p>
          <a:p>
            <a:r>
              <a:rPr lang="en-US" dirty="0" smtClean="0"/>
              <a:t>Use inferential statistics </a:t>
            </a:r>
          </a:p>
        </p:txBody>
      </p:sp>
      <p:sp>
        <p:nvSpPr>
          <p:cNvPr id="5" name="Footer Placeholder 4"/>
          <p:cNvSpPr>
            <a:spLocks noGrp="1"/>
          </p:cNvSpPr>
          <p:nvPr>
            <p:ph type="ftr" sz="quarter" idx="11"/>
          </p:nvPr>
        </p:nvSpPr>
        <p:spPr/>
        <p:txBody>
          <a:bodyPr/>
          <a:lstStyle/>
          <a:p>
            <a:r>
              <a:rPr lang="en-US" smtClean="0"/>
              <a:t>Bozkus-Genc &amp; Yucesoy-Ozkan (2016)</a:t>
            </a:r>
            <a:endParaRPr lang="en-US" dirty="0"/>
          </a:p>
        </p:txBody>
      </p:sp>
    </p:spTree>
    <p:extLst>
      <p:ext uri="{BB962C8B-B14F-4D97-AF65-F5344CB8AC3E}">
        <p14:creationId xmlns:p14="http://schemas.microsoft.com/office/powerpoint/2010/main" val="99822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Brief overview of Autism Spectrum Disorders (ASD)</a:t>
            </a:r>
          </a:p>
          <a:p>
            <a:r>
              <a:rPr lang="en-US" dirty="0" smtClean="0"/>
              <a:t>Description of Pivotal Response Training (PRT)®</a:t>
            </a:r>
            <a:r>
              <a:rPr lang="en-US" sz="1600" dirty="0" smtClean="0"/>
              <a:t> </a:t>
            </a:r>
          </a:p>
          <a:p>
            <a:pPr lvl="1"/>
            <a:r>
              <a:rPr lang="en-US" sz="1400" dirty="0"/>
              <a:t>Pivotal learning variables </a:t>
            </a:r>
          </a:p>
          <a:p>
            <a:pPr lvl="1"/>
            <a:r>
              <a:rPr lang="en-US" sz="1400" dirty="0"/>
              <a:t>Applications and pros and cons </a:t>
            </a:r>
          </a:p>
          <a:p>
            <a:pPr lvl="1"/>
            <a:r>
              <a:rPr lang="en-US" sz="1400" dirty="0" smtClean="0"/>
              <a:t>UCSB </a:t>
            </a:r>
            <a:r>
              <a:rPr lang="en-US" sz="1400" dirty="0" err="1"/>
              <a:t>Koegel</a:t>
            </a:r>
            <a:r>
              <a:rPr lang="en-US" sz="1400" dirty="0"/>
              <a:t> Autism </a:t>
            </a:r>
            <a:r>
              <a:rPr lang="en-US" sz="1400" dirty="0" smtClean="0"/>
              <a:t>Center</a:t>
            </a:r>
          </a:p>
          <a:p>
            <a:pPr lvl="1"/>
            <a:r>
              <a:rPr lang="en-US" sz="1400" dirty="0" smtClean="0"/>
              <a:t>Reviews and Meta-Analysis </a:t>
            </a:r>
          </a:p>
          <a:p>
            <a:r>
              <a:rPr lang="en-US" dirty="0" smtClean="0"/>
              <a:t>Discrete Trial Training (DTT)</a:t>
            </a:r>
          </a:p>
          <a:p>
            <a:pPr lvl="1"/>
            <a:r>
              <a:rPr lang="en-US" dirty="0" smtClean="0"/>
              <a:t>Applications and pros and cons</a:t>
            </a:r>
          </a:p>
          <a:p>
            <a:r>
              <a:rPr lang="en-US" dirty="0" smtClean="0"/>
              <a:t>Compare DTT and PRT</a:t>
            </a:r>
          </a:p>
          <a:p>
            <a:r>
              <a:rPr lang="en-US" dirty="0" smtClean="0"/>
              <a:t>Free Operant Learning, Incidental Teaching, and Loosely Structured Training </a:t>
            </a:r>
          </a:p>
          <a:p>
            <a:r>
              <a:rPr lang="en-US" dirty="0" smtClean="0"/>
              <a:t>Compare these different methods </a:t>
            </a:r>
          </a:p>
        </p:txBody>
      </p:sp>
    </p:spTree>
    <p:extLst>
      <p:ext uri="{BB962C8B-B14F-4D97-AF65-F5344CB8AC3E}">
        <p14:creationId xmlns:p14="http://schemas.microsoft.com/office/powerpoint/2010/main" val="69937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PRT Training </a:t>
            </a:r>
            <a:endParaRPr lang="en-US" dirty="0"/>
          </a:p>
        </p:txBody>
      </p:sp>
      <p:sp>
        <p:nvSpPr>
          <p:cNvPr id="3" name="Content Placeholder 2"/>
          <p:cNvSpPr>
            <a:spLocks noGrp="1"/>
          </p:cNvSpPr>
          <p:nvPr>
            <p:ph idx="1"/>
          </p:nvPr>
        </p:nvSpPr>
        <p:spPr/>
        <p:txBody>
          <a:bodyPr>
            <a:normAutofit lnSpcReduction="10000"/>
          </a:bodyPr>
          <a:lstStyle/>
          <a:p>
            <a:r>
              <a:rPr lang="en-US" dirty="0" smtClean="0"/>
              <a:t>Long distance learning program</a:t>
            </a:r>
          </a:p>
          <a:p>
            <a:r>
              <a:rPr lang="en-US" dirty="0" smtClean="0"/>
              <a:t>5 levels:</a:t>
            </a:r>
          </a:p>
          <a:p>
            <a:pPr lvl="1"/>
            <a:r>
              <a:rPr lang="en-US" dirty="0" smtClean="0"/>
              <a:t>Introductory Awareness of PRT research and methodology</a:t>
            </a:r>
          </a:p>
          <a:p>
            <a:pPr lvl="1"/>
            <a:r>
              <a:rPr lang="en-US" dirty="0" smtClean="0"/>
              <a:t>Introductory Implementer</a:t>
            </a:r>
          </a:p>
          <a:p>
            <a:pPr lvl="1"/>
            <a:r>
              <a:rPr lang="en-US" dirty="0" smtClean="0"/>
              <a:t>Generalization</a:t>
            </a:r>
          </a:p>
          <a:p>
            <a:pPr lvl="1"/>
            <a:r>
              <a:rPr lang="en-US" dirty="0" smtClean="0"/>
              <a:t>Advanced Implementers for teaching self-initiations, self-management, or facilitating social interactions</a:t>
            </a:r>
          </a:p>
          <a:p>
            <a:pPr lvl="1"/>
            <a:r>
              <a:rPr lang="en-US" dirty="0" smtClean="0"/>
              <a:t>Trainer of Trainers</a:t>
            </a:r>
          </a:p>
          <a:p>
            <a:r>
              <a:rPr lang="en-US" dirty="0" smtClean="0"/>
              <a:t>Written exams and fidelity determined through videos ($300-675 per level)</a:t>
            </a:r>
          </a:p>
          <a:p>
            <a:r>
              <a:rPr lang="en-US" dirty="0" smtClean="0"/>
              <a:t>Trainings available for teachers and schools</a:t>
            </a:r>
          </a:p>
        </p:txBody>
      </p:sp>
      <p:sp>
        <p:nvSpPr>
          <p:cNvPr id="4" name="Footer Placeholder 3"/>
          <p:cNvSpPr>
            <a:spLocks noGrp="1"/>
          </p:cNvSpPr>
          <p:nvPr>
            <p:ph type="ftr" sz="quarter" idx="11"/>
          </p:nvPr>
        </p:nvSpPr>
        <p:spPr>
          <a:xfrm>
            <a:off x="561110" y="6391839"/>
            <a:ext cx="8263576" cy="212162"/>
          </a:xfrm>
        </p:spPr>
        <p:txBody>
          <a:bodyPr/>
          <a:lstStyle/>
          <a:p>
            <a:r>
              <a:rPr lang="en-US" smtClean="0"/>
              <a:t>http://education.ucsb.edu/autism/pivotal-response-treatment/prt-certification</a:t>
            </a:r>
            <a:endParaRPr lang="en-US" dirty="0"/>
          </a:p>
        </p:txBody>
      </p:sp>
    </p:spTree>
    <p:extLst>
      <p:ext uri="{BB962C8B-B14F-4D97-AF65-F5344CB8AC3E}">
        <p14:creationId xmlns:p14="http://schemas.microsoft.com/office/powerpoint/2010/main" val="21689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Criticism of PRT </a:t>
            </a:r>
            <a:endParaRPr lang="en-US" dirty="0"/>
          </a:p>
        </p:txBody>
      </p:sp>
      <p:sp>
        <p:nvSpPr>
          <p:cNvPr id="3" name="Content Placeholder 2"/>
          <p:cNvSpPr>
            <a:spLocks noGrp="1"/>
          </p:cNvSpPr>
          <p:nvPr>
            <p:ph idx="1"/>
          </p:nvPr>
        </p:nvSpPr>
        <p:spPr/>
        <p:txBody>
          <a:bodyPr>
            <a:normAutofit/>
          </a:bodyPr>
          <a:lstStyle/>
          <a:p>
            <a:r>
              <a:rPr lang="en-US" dirty="0">
                <a:solidFill>
                  <a:schemeClr val="tx1"/>
                </a:solidFill>
              </a:rPr>
              <a:t>Limitations: </a:t>
            </a:r>
          </a:p>
          <a:p>
            <a:pPr lvl="1"/>
            <a:r>
              <a:rPr lang="en-US" dirty="0">
                <a:solidFill>
                  <a:schemeClr val="tx1"/>
                </a:solidFill>
              </a:rPr>
              <a:t>Difficult to do one-to-one </a:t>
            </a:r>
            <a:r>
              <a:rPr lang="en-US" dirty="0" smtClean="0">
                <a:solidFill>
                  <a:schemeClr val="tx1"/>
                </a:solidFill>
              </a:rPr>
              <a:t>interventions: </a:t>
            </a:r>
          </a:p>
          <a:p>
            <a:pPr lvl="2"/>
            <a:r>
              <a:rPr lang="en-US" dirty="0" smtClean="0">
                <a:solidFill>
                  <a:schemeClr val="tx1"/>
                </a:solidFill>
              </a:rPr>
              <a:t>Turn </a:t>
            </a:r>
            <a:r>
              <a:rPr lang="en-US" dirty="0">
                <a:solidFill>
                  <a:schemeClr val="tx1"/>
                </a:solidFill>
              </a:rPr>
              <a:t>taking and multiple cues are the hardest for teachers to implement </a:t>
            </a:r>
          </a:p>
          <a:p>
            <a:pPr lvl="3"/>
            <a:r>
              <a:rPr lang="en-US" dirty="0" err="1">
                <a:solidFill>
                  <a:schemeClr val="tx1"/>
                </a:solidFill>
              </a:rPr>
              <a:t>Overselectivity</a:t>
            </a:r>
            <a:r>
              <a:rPr lang="en-US" dirty="0">
                <a:solidFill>
                  <a:schemeClr val="tx1"/>
                </a:solidFill>
              </a:rPr>
              <a:t> </a:t>
            </a:r>
          </a:p>
          <a:p>
            <a:pPr lvl="3"/>
            <a:r>
              <a:rPr lang="en-US" dirty="0">
                <a:solidFill>
                  <a:schemeClr val="tx1"/>
                </a:solidFill>
              </a:rPr>
              <a:t>No set developmental age</a:t>
            </a:r>
            <a:r>
              <a:rPr lang="en-US" dirty="0" smtClean="0">
                <a:solidFill>
                  <a:schemeClr val="tx1"/>
                </a:solidFill>
              </a:rPr>
              <a:t>.</a:t>
            </a:r>
          </a:p>
          <a:p>
            <a:pPr lvl="1"/>
            <a:r>
              <a:rPr lang="en-US" dirty="0" smtClean="0">
                <a:solidFill>
                  <a:schemeClr val="tx1"/>
                </a:solidFill>
              </a:rPr>
              <a:t>Difficult to know how the modifications made in classrooms influence effectiveness</a:t>
            </a:r>
          </a:p>
          <a:p>
            <a:pPr lvl="1"/>
            <a:r>
              <a:rPr lang="en-US" dirty="0" smtClean="0">
                <a:solidFill>
                  <a:schemeClr val="tx1"/>
                </a:solidFill>
              </a:rPr>
              <a:t>Unknown how combining multiple evidence based practices, including PRT, effects student outcomes in classrooms</a:t>
            </a:r>
          </a:p>
          <a:p>
            <a:pPr lvl="1"/>
            <a:endParaRPr lang="en-US" dirty="0">
              <a:solidFill>
                <a:srgbClr val="FF0000"/>
              </a:solidFill>
            </a:endParaRPr>
          </a:p>
          <a:p>
            <a:pPr lvl="1"/>
            <a:endParaRPr lang="en-US" dirty="0">
              <a:solidFill>
                <a:srgbClr val="FF0000"/>
              </a:solidFill>
            </a:endParaRPr>
          </a:p>
          <a:p>
            <a:endParaRPr lang="en-US" dirty="0"/>
          </a:p>
        </p:txBody>
      </p:sp>
      <p:sp>
        <p:nvSpPr>
          <p:cNvPr id="4" name="Footer Placeholder 4"/>
          <p:cNvSpPr>
            <a:spLocks noGrp="1"/>
          </p:cNvSpPr>
          <p:nvPr>
            <p:ph type="ftr" sz="quarter" idx="11"/>
          </p:nvPr>
        </p:nvSpPr>
        <p:spPr>
          <a:xfrm>
            <a:off x="561110" y="6391838"/>
            <a:ext cx="3859795" cy="304801"/>
          </a:xfrm>
        </p:spPr>
        <p:txBody>
          <a:bodyPr/>
          <a:lstStyle/>
          <a:p>
            <a:r>
              <a:rPr lang="de-DE" dirty="0" smtClean="0"/>
              <a:t>(Suhrheinrich, J. et al. (2013); Reed 2012 dissertation)</a:t>
            </a:r>
            <a:endParaRPr lang="en-US" dirty="0"/>
          </a:p>
        </p:txBody>
      </p:sp>
    </p:spTree>
    <p:extLst>
      <p:ext uri="{BB962C8B-B14F-4D97-AF65-F5344CB8AC3E}">
        <p14:creationId xmlns:p14="http://schemas.microsoft.com/office/powerpoint/2010/main" val="333464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Future Research</a:t>
            </a:r>
            <a:endParaRPr lang="en-US" dirty="0"/>
          </a:p>
        </p:txBody>
      </p:sp>
      <p:sp>
        <p:nvSpPr>
          <p:cNvPr id="3" name="Content Placeholder 2"/>
          <p:cNvSpPr>
            <a:spLocks noGrp="1"/>
          </p:cNvSpPr>
          <p:nvPr>
            <p:ph idx="1"/>
          </p:nvPr>
        </p:nvSpPr>
        <p:spPr/>
        <p:txBody>
          <a:bodyPr/>
          <a:lstStyle/>
          <a:p>
            <a:pPr lvl="1"/>
            <a:r>
              <a:rPr lang="en-US" dirty="0">
                <a:solidFill>
                  <a:schemeClr val="tx1"/>
                </a:solidFill>
              </a:rPr>
              <a:t>Future Research </a:t>
            </a:r>
          </a:p>
          <a:p>
            <a:pPr lvl="2">
              <a:lnSpc>
                <a:spcPct val="150000"/>
              </a:lnSpc>
            </a:pPr>
            <a:r>
              <a:rPr lang="en-US" sz="1600" dirty="0"/>
              <a:t>Compare </a:t>
            </a:r>
            <a:r>
              <a:rPr lang="en-US" sz="1600" dirty="0" smtClean="0"/>
              <a:t>interventions</a:t>
            </a:r>
          </a:p>
          <a:p>
            <a:pPr lvl="2">
              <a:lnSpc>
                <a:spcPct val="150000"/>
              </a:lnSpc>
            </a:pPr>
            <a:r>
              <a:rPr lang="en-US" sz="1600" dirty="0" smtClean="0"/>
              <a:t>Conduct research in applied settings </a:t>
            </a:r>
            <a:endParaRPr lang="en-US" dirty="0"/>
          </a:p>
          <a:p>
            <a:pPr lvl="2">
              <a:lnSpc>
                <a:spcPct val="150000"/>
              </a:lnSpc>
            </a:pPr>
            <a:r>
              <a:rPr lang="en-US" sz="1600" dirty="0"/>
              <a:t>Use longitudinal designs</a:t>
            </a:r>
          </a:p>
          <a:p>
            <a:pPr lvl="2">
              <a:lnSpc>
                <a:spcPct val="150000"/>
              </a:lnSpc>
            </a:pPr>
            <a:r>
              <a:rPr lang="en-US" sz="1600" dirty="0"/>
              <a:t>Implement greater adherence to treatment fidelity </a:t>
            </a:r>
          </a:p>
          <a:p>
            <a:endParaRPr lang="en-US" dirty="0"/>
          </a:p>
        </p:txBody>
      </p:sp>
      <p:sp>
        <p:nvSpPr>
          <p:cNvPr id="4" name="Footer Placeholder 3"/>
          <p:cNvSpPr>
            <a:spLocks noGrp="1"/>
          </p:cNvSpPr>
          <p:nvPr>
            <p:ph type="ftr" sz="quarter" idx="11"/>
          </p:nvPr>
        </p:nvSpPr>
        <p:spPr/>
        <p:txBody>
          <a:bodyPr/>
          <a:lstStyle/>
          <a:p>
            <a:r>
              <a:rPr lang="de-DE" smtClean="0"/>
              <a:t>(Suhrheinrich, J. et al. (2013); Reed 2012 dissertation)</a:t>
            </a:r>
            <a:endParaRPr lang="en-US" dirty="0"/>
          </a:p>
        </p:txBody>
      </p:sp>
    </p:spTree>
    <p:extLst>
      <p:ext uri="{BB962C8B-B14F-4D97-AF65-F5344CB8AC3E}">
        <p14:creationId xmlns:p14="http://schemas.microsoft.com/office/powerpoint/2010/main" val="252199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PRT Video</a:t>
            </a:r>
            <a:endParaRPr lang="en-US" dirty="0"/>
          </a:p>
        </p:txBody>
      </p:sp>
      <p:pic>
        <p:nvPicPr>
          <p:cNvPr id="5" name="9w5nTegfToQ"/>
          <p:cNvPicPr>
            <a:picLocks noGrp="1" noRot="1" noChangeAspect="1"/>
          </p:cNvPicPr>
          <p:nvPr>
            <p:ph idx="1"/>
            <a:videoFile r:link="rId1"/>
          </p:nvPr>
        </p:nvPicPr>
        <p:blipFill>
          <a:blip r:embed="rId4"/>
          <a:stretch>
            <a:fillRect/>
          </a:stretch>
        </p:blipFill>
        <p:spPr>
          <a:xfrm>
            <a:off x="1781033" y="1652417"/>
            <a:ext cx="8629934" cy="4854337"/>
          </a:xfrm>
          <a:prstGeom prst="rect">
            <a:avLst/>
          </a:prstGeom>
        </p:spPr>
      </p:pic>
    </p:spTree>
    <p:extLst>
      <p:ext uri="{BB962C8B-B14F-4D97-AF65-F5344CB8AC3E}">
        <p14:creationId xmlns:p14="http://schemas.microsoft.com/office/powerpoint/2010/main" val="319798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PRT </a:t>
            </a:r>
            <a:endParaRPr lang="en-US" dirty="0"/>
          </a:p>
        </p:txBody>
      </p:sp>
      <p:pic>
        <p:nvPicPr>
          <p:cNvPr id="4" name="EGlPVUCF1ww"/>
          <p:cNvPicPr>
            <a:picLocks noGrp="1" noRot="1" noChangeAspect="1"/>
          </p:cNvPicPr>
          <p:nvPr>
            <p:ph idx="1"/>
            <a:videoFile r:link="rId1"/>
          </p:nvPr>
        </p:nvPicPr>
        <p:blipFill>
          <a:blip r:embed="rId3"/>
          <a:stretch>
            <a:fillRect/>
          </a:stretch>
        </p:blipFill>
        <p:spPr>
          <a:xfrm>
            <a:off x="2130649" y="1666825"/>
            <a:ext cx="7930703" cy="4461020"/>
          </a:xfrm>
          <a:prstGeom prst="rect">
            <a:avLst/>
          </a:prstGeom>
        </p:spPr>
      </p:pic>
    </p:spTree>
    <p:extLst>
      <p:ext uri="{BB962C8B-B14F-4D97-AF65-F5344CB8AC3E}">
        <p14:creationId xmlns:p14="http://schemas.microsoft.com/office/powerpoint/2010/main" val="303924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Pivotal Response Training </a:t>
            </a:r>
            <a:endParaRPr lang="en-US" dirty="0"/>
          </a:p>
        </p:txBody>
      </p:sp>
      <p:sp>
        <p:nvSpPr>
          <p:cNvPr id="10" name="Text Placeholder 9"/>
          <p:cNvSpPr>
            <a:spLocks noGrp="1"/>
          </p:cNvSpPr>
          <p:nvPr>
            <p:ph type="body" idx="1"/>
          </p:nvPr>
        </p:nvSpPr>
        <p:spPr/>
        <p:txBody>
          <a:bodyPr/>
          <a:lstStyle/>
          <a:p>
            <a:r>
              <a:rPr lang="en-US" dirty="0" smtClean="0"/>
              <a:t>Pros </a:t>
            </a:r>
            <a:endParaRPr lang="en-US" dirty="0"/>
          </a:p>
        </p:txBody>
      </p:sp>
      <p:sp>
        <p:nvSpPr>
          <p:cNvPr id="11" name="Content Placeholder 10"/>
          <p:cNvSpPr>
            <a:spLocks noGrp="1"/>
          </p:cNvSpPr>
          <p:nvPr>
            <p:ph sz="half" idx="2"/>
          </p:nvPr>
        </p:nvSpPr>
        <p:spPr/>
        <p:txBody>
          <a:bodyPr/>
          <a:lstStyle/>
          <a:p>
            <a:r>
              <a:rPr lang="en-US" dirty="0" smtClean="0"/>
              <a:t>Empirical support</a:t>
            </a:r>
          </a:p>
          <a:p>
            <a:r>
              <a:rPr lang="en-US" dirty="0" smtClean="0"/>
              <a:t>Child driven/naturalistic</a:t>
            </a:r>
          </a:p>
          <a:p>
            <a:r>
              <a:rPr lang="en-US" dirty="0" smtClean="0"/>
              <a:t>Ability to use in multiple settings</a:t>
            </a:r>
          </a:p>
          <a:p>
            <a:r>
              <a:rPr lang="en-US" dirty="0" smtClean="0"/>
              <a:t>Increases motivation</a:t>
            </a:r>
          </a:p>
          <a:p>
            <a:r>
              <a:rPr lang="en-US" dirty="0" smtClean="0"/>
              <a:t>Whole family can participate</a:t>
            </a:r>
          </a:p>
          <a:p>
            <a:r>
              <a:rPr lang="en-US" dirty="0" smtClean="0"/>
              <a:t>Based on positive behavioral supports</a:t>
            </a:r>
          </a:p>
        </p:txBody>
      </p:sp>
      <p:sp>
        <p:nvSpPr>
          <p:cNvPr id="12" name="Text Placeholder 11"/>
          <p:cNvSpPr>
            <a:spLocks noGrp="1"/>
          </p:cNvSpPr>
          <p:nvPr>
            <p:ph type="body" sz="quarter" idx="3"/>
          </p:nvPr>
        </p:nvSpPr>
        <p:spPr/>
        <p:txBody>
          <a:bodyPr/>
          <a:lstStyle/>
          <a:p>
            <a:r>
              <a:rPr lang="en-US" dirty="0" smtClean="0"/>
              <a:t>Cons </a:t>
            </a:r>
            <a:endParaRPr lang="en-US" dirty="0"/>
          </a:p>
        </p:txBody>
      </p:sp>
      <p:sp>
        <p:nvSpPr>
          <p:cNvPr id="13" name="Content Placeholder 12"/>
          <p:cNvSpPr>
            <a:spLocks noGrp="1"/>
          </p:cNvSpPr>
          <p:nvPr>
            <p:ph sz="quarter" idx="4"/>
          </p:nvPr>
        </p:nvSpPr>
        <p:spPr/>
        <p:txBody>
          <a:bodyPr>
            <a:normAutofit lnSpcReduction="10000"/>
          </a:bodyPr>
          <a:lstStyle/>
          <a:p>
            <a:r>
              <a:rPr lang="en-US" dirty="0" smtClean="0"/>
              <a:t>Some skills are hard to teach with child directed approach</a:t>
            </a:r>
          </a:p>
          <a:p>
            <a:r>
              <a:rPr lang="en-US" dirty="0" smtClean="0">
                <a:solidFill>
                  <a:schemeClr val="bg2">
                    <a:lumMod val="25000"/>
                  </a:schemeClr>
                </a:solidFill>
              </a:rPr>
              <a:t>Not all students do well in this less structured setting</a:t>
            </a:r>
          </a:p>
          <a:p>
            <a:r>
              <a:rPr lang="en-US" dirty="0" smtClean="0">
                <a:solidFill>
                  <a:schemeClr val="bg2">
                    <a:lumMod val="25000"/>
                  </a:schemeClr>
                </a:solidFill>
              </a:rPr>
              <a:t>Need more research on components to understand implications of adaptations and modifications </a:t>
            </a:r>
          </a:p>
          <a:p>
            <a:r>
              <a:rPr lang="en-US" dirty="0" smtClean="0">
                <a:solidFill>
                  <a:schemeClr val="bg2">
                    <a:lumMod val="25000"/>
                  </a:schemeClr>
                </a:solidFill>
              </a:rPr>
              <a:t>Can be difficult to implement in the classroom.</a:t>
            </a:r>
            <a:endParaRPr lang="en-US" dirty="0">
              <a:solidFill>
                <a:schemeClr val="bg2">
                  <a:lumMod val="25000"/>
                </a:schemeClr>
              </a:solidFill>
            </a:endParaRPr>
          </a:p>
        </p:txBody>
      </p:sp>
    </p:spTree>
    <p:extLst>
      <p:ext uri="{BB962C8B-B14F-4D97-AF65-F5344CB8AC3E}">
        <p14:creationId xmlns:p14="http://schemas.microsoft.com/office/powerpoint/2010/main" val="213765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80">
                                          <p:stCondLst>
                                            <p:cond delay="0"/>
                                          </p:stCondLst>
                                        </p:cTn>
                                        <p:tgtEl>
                                          <p:spTgt spid="12">
                                            <p:txEl>
                                              <p:pRg st="0" end="0"/>
                                            </p:txEl>
                                          </p:spTgt>
                                        </p:tgtEl>
                                      </p:cBhvr>
                                    </p:animEffect>
                                    <p:anim calcmode="lin" valueType="num">
                                      <p:cBhvr>
                                        <p:cTn id="8"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xEl>
                                              <p:pRg st="0" end="0"/>
                                            </p:txEl>
                                          </p:spTgt>
                                        </p:tgtEl>
                                      </p:cBhvr>
                                      <p:to x="100000" y="60000"/>
                                    </p:animScale>
                                    <p:animScale>
                                      <p:cBhvr>
                                        <p:cTn id="14" dur="166" decel="50000">
                                          <p:stCondLst>
                                            <p:cond delay="676"/>
                                          </p:stCondLst>
                                        </p:cTn>
                                        <p:tgtEl>
                                          <p:spTgt spid="12">
                                            <p:txEl>
                                              <p:pRg st="0" end="0"/>
                                            </p:txEl>
                                          </p:spTgt>
                                        </p:tgtEl>
                                      </p:cBhvr>
                                      <p:to x="100000" y="100000"/>
                                    </p:animScale>
                                    <p:animScale>
                                      <p:cBhvr>
                                        <p:cTn id="15" dur="26">
                                          <p:stCondLst>
                                            <p:cond delay="1312"/>
                                          </p:stCondLst>
                                        </p:cTn>
                                        <p:tgtEl>
                                          <p:spTgt spid="12">
                                            <p:txEl>
                                              <p:pRg st="0" end="0"/>
                                            </p:txEl>
                                          </p:spTgt>
                                        </p:tgtEl>
                                      </p:cBhvr>
                                      <p:to x="100000" y="80000"/>
                                    </p:animScale>
                                    <p:animScale>
                                      <p:cBhvr>
                                        <p:cTn id="16" dur="166" decel="50000">
                                          <p:stCondLst>
                                            <p:cond delay="1338"/>
                                          </p:stCondLst>
                                        </p:cTn>
                                        <p:tgtEl>
                                          <p:spTgt spid="12">
                                            <p:txEl>
                                              <p:pRg st="0" end="0"/>
                                            </p:txEl>
                                          </p:spTgt>
                                        </p:tgtEl>
                                      </p:cBhvr>
                                      <p:to x="100000" y="100000"/>
                                    </p:animScale>
                                    <p:animScale>
                                      <p:cBhvr>
                                        <p:cTn id="17" dur="26">
                                          <p:stCondLst>
                                            <p:cond delay="1642"/>
                                          </p:stCondLst>
                                        </p:cTn>
                                        <p:tgtEl>
                                          <p:spTgt spid="12">
                                            <p:txEl>
                                              <p:pRg st="0" end="0"/>
                                            </p:txEl>
                                          </p:spTgt>
                                        </p:tgtEl>
                                      </p:cBhvr>
                                      <p:to x="100000" y="90000"/>
                                    </p:animScale>
                                    <p:animScale>
                                      <p:cBhvr>
                                        <p:cTn id="18" dur="166" decel="50000">
                                          <p:stCondLst>
                                            <p:cond delay="1668"/>
                                          </p:stCondLst>
                                        </p:cTn>
                                        <p:tgtEl>
                                          <p:spTgt spid="12">
                                            <p:txEl>
                                              <p:pRg st="0" end="0"/>
                                            </p:txEl>
                                          </p:spTgt>
                                        </p:tgtEl>
                                      </p:cBhvr>
                                      <p:to x="100000" y="100000"/>
                                    </p:animScale>
                                    <p:animScale>
                                      <p:cBhvr>
                                        <p:cTn id="19" dur="26">
                                          <p:stCondLst>
                                            <p:cond delay="1808"/>
                                          </p:stCondLst>
                                        </p:cTn>
                                        <p:tgtEl>
                                          <p:spTgt spid="12">
                                            <p:txEl>
                                              <p:pRg st="0" end="0"/>
                                            </p:txEl>
                                          </p:spTgt>
                                        </p:tgtEl>
                                      </p:cBhvr>
                                      <p:to x="100000" y="95000"/>
                                    </p:animScale>
                                    <p:animScale>
                                      <p:cBhvr>
                                        <p:cTn id="20" dur="166" decel="50000">
                                          <p:stCondLst>
                                            <p:cond delay="1834"/>
                                          </p:stCondLst>
                                        </p:cTn>
                                        <p:tgtEl>
                                          <p:spTgt spid="1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down)">
                                      <p:cBhvr>
                                        <p:cTn id="23" dur="580">
                                          <p:stCondLst>
                                            <p:cond delay="0"/>
                                          </p:stCondLst>
                                        </p:cTn>
                                        <p:tgtEl>
                                          <p:spTgt spid="13">
                                            <p:txEl>
                                              <p:pRg st="0" end="0"/>
                                            </p:txEl>
                                          </p:spTgt>
                                        </p:tgtEl>
                                      </p:cBhvr>
                                    </p:animEffect>
                                    <p:anim calcmode="lin" valueType="num">
                                      <p:cBhvr>
                                        <p:cTn id="24"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xEl>
                                              <p:pRg st="0" end="0"/>
                                            </p:txEl>
                                          </p:spTgt>
                                        </p:tgtEl>
                                      </p:cBhvr>
                                      <p:to x="100000" y="60000"/>
                                    </p:animScale>
                                    <p:animScale>
                                      <p:cBhvr>
                                        <p:cTn id="30" dur="166" decel="50000">
                                          <p:stCondLst>
                                            <p:cond delay="676"/>
                                          </p:stCondLst>
                                        </p:cTn>
                                        <p:tgtEl>
                                          <p:spTgt spid="13">
                                            <p:txEl>
                                              <p:pRg st="0" end="0"/>
                                            </p:txEl>
                                          </p:spTgt>
                                        </p:tgtEl>
                                      </p:cBhvr>
                                      <p:to x="100000" y="100000"/>
                                    </p:animScale>
                                    <p:animScale>
                                      <p:cBhvr>
                                        <p:cTn id="31" dur="26">
                                          <p:stCondLst>
                                            <p:cond delay="1312"/>
                                          </p:stCondLst>
                                        </p:cTn>
                                        <p:tgtEl>
                                          <p:spTgt spid="13">
                                            <p:txEl>
                                              <p:pRg st="0" end="0"/>
                                            </p:txEl>
                                          </p:spTgt>
                                        </p:tgtEl>
                                      </p:cBhvr>
                                      <p:to x="100000" y="80000"/>
                                    </p:animScale>
                                    <p:animScale>
                                      <p:cBhvr>
                                        <p:cTn id="32" dur="166" decel="50000">
                                          <p:stCondLst>
                                            <p:cond delay="1338"/>
                                          </p:stCondLst>
                                        </p:cTn>
                                        <p:tgtEl>
                                          <p:spTgt spid="13">
                                            <p:txEl>
                                              <p:pRg st="0" end="0"/>
                                            </p:txEl>
                                          </p:spTgt>
                                        </p:tgtEl>
                                      </p:cBhvr>
                                      <p:to x="100000" y="100000"/>
                                    </p:animScale>
                                    <p:animScale>
                                      <p:cBhvr>
                                        <p:cTn id="33" dur="26">
                                          <p:stCondLst>
                                            <p:cond delay="1642"/>
                                          </p:stCondLst>
                                        </p:cTn>
                                        <p:tgtEl>
                                          <p:spTgt spid="13">
                                            <p:txEl>
                                              <p:pRg st="0" end="0"/>
                                            </p:txEl>
                                          </p:spTgt>
                                        </p:tgtEl>
                                      </p:cBhvr>
                                      <p:to x="100000" y="90000"/>
                                    </p:animScale>
                                    <p:animScale>
                                      <p:cBhvr>
                                        <p:cTn id="34" dur="166" decel="50000">
                                          <p:stCondLst>
                                            <p:cond delay="1668"/>
                                          </p:stCondLst>
                                        </p:cTn>
                                        <p:tgtEl>
                                          <p:spTgt spid="13">
                                            <p:txEl>
                                              <p:pRg st="0" end="0"/>
                                            </p:txEl>
                                          </p:spTgt>
                                        </p:tgtEl>
                                      </p:cBhvr>
                                      <p:to x="100000" y="100000"/>
                                    </p:animScale>
                                    <p:animScale>
                                      <p:cBhvr>
                                        <p:cTn id="35" dur="26">
                                          <p:stCondLst>
                                            <p:cond delay="1808"/>
                                          </p:stCondLst>
                                        </p:cTn>
                                        <p:tgtEl>
                                          <p:spTgt spid="13">
                                            <p:txEl>
                                              <p:pRg st="0" end="0"/>
                                            </p:txEl>
                                          </p:spTgt>
                                        </p:tgtEl>
                                      </p:cBhvr>
                                      <p:to x="100000" y="95000"/>
                                    </p:animScale>
                                    <p:animScale>
                                      <p:cBhvr>
                                        <p:cTn id="36" dur="166" decel="50000">
                                          <p:stCondLst>
                                            <p:cond delay="1834"/>
                                          </p:stCondLst>
                                        </p:cTn>
                                        <p:tgtEl>
                                          <p:spTgt spid="13">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wipe(down)">
                                      <p:cBhvr>
                                        <p:cTn id="39" dur="580">
                                          <p:stCondLst>
                                            <p:cond delay="0"/>
                                          </p:stCondLst>
                                        </p:cTn>
                                        <p:tgtEl>
                                          <p:spTgt spid="13">
                                            <p:txEl>
                                              <p:pRg st="1" end="1"/>
                                            </p:txEl>
                                          </p:spTgt>
                                        </p:tgtEl>
                                      </p:cBhvr>
                                    </p:animEffect>
                                    <p:anim calcmode="lin" valueType="num">
                                      <p:cBhvr>
                                        <p:cTn id="40"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xEl>
                                              <p:pRg st="1" end="1"/>
                                            </p:txEl>
                                          </p:spTgt>
                                        </p:tgtEl>
                                      </p:cBhvr>
                                      <p:to x="100000" y="60000"/>
                                    </p:animScale>
                                    <p:animScale>
                                      <p:cBhvr>
                                        <p:cTn id="46" dur="166" decel="50000">
                                          <p:stCondLst>
                                            <p:cond delay="676"/>
                                          </p:stCondLst>
                                        </p:cTn>
                                        <p:tgtEl>
                                          <p:spTgt spid="13">
                                            <p:txEl>
                                              <p:pRg st="1" end="1"/>
                                            </p:txEl>
                                          </p:spTgt>
                                        </p:tgtEl>
                                      </p:cBhvr>
                                      <p:to x="100000" y="100000"/>
                                    </p:animScale>
                                    <p:animScale>
                                      <p:cBhvr>
                                        <p:cTn id="47" dur="26">
                                          <p:stCondLst>
                                            <p:cond delay="1312"/>
                                          </p:stCondLst>
                                        </p:cTn>
                                        <p:tgtEl>
                                          <p:spTgt spid="13">
                                            <p:txEl>
                                              <p:pRg st="1" end="1"/>
                                            </p:txEl>
                                          </p:spTgt>
                                        </p:tgtEl>
                                      </p:cBhvr>
                                      <p:to x="100000" y="80000"/>
                                    </p:animScale>
                                    <p:animScale>
                                      <p:cBhvr>
                                        <p:cTn id="48" dur="166" decel="50000">
                                          <p:stCondLst>
                                            <p:cond delay="1338"/>
                                          </p:stCondLst>
                                        </p:cTn>
                                        <p:tgtEl>
                                          <p:spTgt spid="13">
                                            <p:txEl>
                                              <p:pRg st="1" end="1"/>
                                            </p:txEl>
                                          </p:spTgt>
                                        </p:tgtEl>
                                      </p:cBhvr>
                                      <p:to x="100000" y="100000"/>
                                    </p:animScale>
                                    <p:animScale>
                                      <p:cBhvr>
                                        <p:cTn id="49" dur="26">
                                          <p:stCondLst>
                                            <p:cond delay="1642"/>
                                          </p:stCondLst>
                                        </p:cTn>
                                        <p:tgtEl>
                                          <p:spTgt spid="13">
                                            <p:txEl>
                                              <p:pRg st="1" end="1"/>
                                            </p:txEl>
                                          </p:spTgt>
                                        </p:tgtEl>
                                      </p:cBhvr>
                                      <p:to x="100000" y="90000"/>
                                    </p:animScale>
                                    <p:animScale>
                                      <p:cBhvr>
                                        <p:cTn id="50" dur="166" decel="50000">
                                          <p:stCondLst>
                                            <p:cond delay="1668"/>
                                          </p:stCondLst>
                                        </p:cTn>
                                        <p:tgtEl>
                                          <p:spTgt spid="13">
                                            <p:txEl>
                                              <p:pRg st="1" end="1"/>
                                            </p:txEl>
                                          </p:spTgt>
                                        </p:tgtEl>
                                      </p:cBhvr>
                                      <p:to x="100000" y="100000"/>
                                    </p:animScale>
                                    <p:animScale>
                                      <p:cBhvr>
                                        <p:cTn id="51" dur="26">
                                          <p:stCondLst>
                                            <p:cond delay="1808"/>
                                          </p:stCondLst>
                                        </p:cTn>
                                        <p:tgtEl>
                                          <p:spTgt spid="13">
                                            <p:txEl>
                                              <p:pRg st="1" end="1"/>
                                            </p:txEl>
                                          </p:spTgt>
                                        </p:tgtEl>
                                      </p:cBhvr>
                                      <p:to x="100000" y="95000"/>
                                    </p:animScale>
                                    <p:animScale>
                                      <p:cBhvr>
                                        <p:cTn id="52" dur="166" decel="50000">
                                          <p:stCondLst>
                                            <p:cond delay="1834"/>
                                          </p:stCondLst>
                                        </p:cTn>
                                        <p:tgtEl>
                                          <p:spTgt spid="13">
                                            <p:txEl>
                                              <p:pRg st="1" end="1"/>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wipe(down)">
                                      <p:cBhvr>
                                        <p:cTn id="55" dur="580">
                                          <p:stCondLst>
                                            <p:cond delay="0"/>
                                          </p:stCondLst>
                                        </p:cTn>
                                        <p:tgtEl>
                                          <p:spTgt spid="13">
                                            <p:txEl>
                                              <p:pRg st="2" end="2"/>
                                            </p:txEl>
                                          </p:spTgt>
                                        </p:tgtEl>
                                      </p:cBhvr>
                                    </p:animEffect>
                                    <p:anim calcmode="lin" valueType="num">
                                      <p:cBhvr>
                                        <p:cTn id="56"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xEl>
                                              <p:pRg st="2" end="2"/>
                                            </p:txEl>
                                          </p:spTgt>
                                        </p:tgtEl>
                                      </p:cBhvr>
                                      <p:to x="100000" y="60000"/>
                                    </p:animScale>
                                    <p:animScale>
                                      <p:cBhvr>
                                        <p:cTn id="62" dur="166" decel="50000">
                                          <p:stCondLst>
                                            <p:cond delay="676"/>
                                          </p:stCondLst>
                                        </p:cTn>
                                        <p:tgtEl>
                                          <p:spTgt spid="13">
                                            <p:txEl>
                                              <p:pRg st="2" end="2"/>
                                            </p:txEl>
                                          </p:spTgt>
                                        </p:tgtEl>
                                      </p:cBhvr>
                                      <p:to x="100000" y="100000"/>
                                    </p:animScale>
                                    <p:animScale>
                                      <p:cBhvr>
                                        <p:cTn id="63" dur="26">
                                          <p:stCondLst>
                                            <p:cond delay="1312"/>
                                          </p:stCondLst>
                                        </p:cTn>
                                        <p:tgtEl>
                                          <p:spTgt spid="13">
                                            <p:txEl>
                                              <p:pRg st="2" end="2"/>
                                            </p:txEl>
                                          </p:spTgt>
                                        </p:tgtEl>
                                      </p:cBhvr>
                                      <p:to x="100000" y="80000"/>
                                    </p:animScale>
                                    <p:animScale>
                                      <p:cBhvr>
                                        <p:cTn id="64" dur="166" decel="50000">
                                          <p:stCondLst>
                                            <p:cond delay="1338"/>
                                          </p:stCondLst>
                                        </p:cTn>
                                        <p:tgtEl>
                                          <p:spTgt spid="13">
                                            <p:txEl>
                                              <p:pRg st="2" end="2"/>
                                            </p:txEl>
                                          </p:spTgt>
                                        </p:tgtEl>
                                      </p:cBhvr>
                                      <p:to x="100000" y="100000"/>
                                    </p:animScale>
                                    <p:animScale>
                                      <p:cBhvr>
                                        <p:cTn id="65" dur="26">
                                          <p:stCondLst>
                                            <p:cond delay="1642"/>
                                          </p:stCondLst>
                                        </p:cTn>
                                        <p:tgtEl>
                                          <p:spTgt spid="13">
                                            <p:txEl>
                                              <p:pRg st="2" end="2"/>
                                            </p:txEl>
                                          </p:spTgt>
                                        </p:tgtEl>
                                      </p:cBhvr>
                                      <p:to x="100000" y="90000"/>
                                    </p:animScale>
                                    <p:animScale>
                                      <p:cBhvr>
                                        <p:cTn id="66" dur="166" decel="50000">
                                          <p:stCondLst>
                                            <p:cond delay="1668"/>
                                          </p:stCondLst>
                                        </p:cTn>
                                        <p:tgtEl>
                                          <p:spTgt spid="13">
                                            <p:txEl>
                                              <p:pRg st="2" end="2"/>
                                            </p:txEl>
                                          </p:spTgt>
                                        </p:tgtEl>
                                      </p:cBhvr>
                                      <p:to x="100000" y="100000"/>
                                    </p:animScale>
                                    <p:animScale>
                                      <p:cBhvr>
                                        <p:cTn id="67" dur="26">
                                          <p:stCondLst>
                                            <p:cond delay="1808"/>
                                          </p:stCondLst>
                                        </p:cTn>
                                        <p:tgtEl>
                                          <p:spTgt spid="13">
                                            <p:txEl>
                                              <p:pRg st="2" end="2"/>
                                            </p:txEl>
                                          </p:spTgt>
                                        </p:tgtEl>
                                      </p:cBhvr>
                                      <p:to x="100000" y="95000"/>
                                    </p:animScale>
                                    <p:animScale>
                                      <p:cBhvr>
                                        <p:cTn id="68" dur="166" decel="50000">
                                          <p:stCondLst>
                                            <p:cond delay="1834"/>
                                          </p:stCondLst>
                                        </p:cTn>
                                        <p:tgtEl>
                                          <p:spTgt spid="13">
                                            <p:txEl>
                                              <p:pRg st="2" end="2"/>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3">
                                            <p:txEl>
                                              <p:pRg st="3" end="3"/>
                                            </p:txEl>
                                          </p:spTgt>
                                        </p:tgtEl>
                                        <p:attrNameLst>
                                          <p:attrName>style.visibility</p:attrName>
                                        </p:attrNameLst>
                                      </p:cBhvr>
                                      <p:to>
                                        <p:strVal val="visible"/>
                                      </p:to>
                                    </p:set>
                                    <p:animEffect transition="in" filter="wipe(down)">
                                      <p:cBhvr>
                                        <p:cTn id="71" dur="580">
                                          <p:stCondLst>
                                            <p:cond delay="0"/>
                                          </p:stCondLst>
                                        </p:cTn>
                                        <p:tgtEl>
                                          <p:spTgt spid="13">
                                            <p:txEl>
                                              <p:pRg st="3" end="3"/>
                                            </p:txEl>
                                          </p:spTgt>
                                        </p:tgtEl>
                                      </p:cBhvr>
                                    </p:animEffect>
                                    <p:anim calcmode="lin" valueType="num">
                                      <p:cBhvr>
                                        <p:cTn id="72" dur="1822" tmFilter="0,0; 0.14,0.36; 0.43,0.73; 0.71,0.91; 1.0,1.0">
                                          <p:stCondLst>
                                            <p:cond delay="0"/>
                                          </p:stCondLst>
                                        </p:cTn>
                                        <p:tgtEl>
                                          <p:spTgt spid="13">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xEl>
                                              <p:pRg st="3" end="3"/>
                                            </p:txEl>
                                          </p:spTgt>
                                        </p:tgtEl>
                                      </p:cBhvr>
                                      <p:to x="100000" y="60000"/>
                                    </p:animScale>
                                    <p:animScale>
                                      <p:cBhvr>
                                        <p:cTn id="78" dur="166" decel="50000">
                                          <p:stCondLst>
                                            <p:cond delay="676"/>
                                          </p:stCondLst>
                                        </p:cTn>
                                        <p:tgtEl>
                                          <p:spTgt spid="13">
                                            <p:txEl>
                                              <p:pRg st="3" end="3"/>
                                            </p:txEl>
                                          </p:spTgt>
                                        </p:tgtEl>
                                      </p:cBhvr>
                                      <p:to x="100000" y="100000"/>
                                    </p:animScale>
                                    <p:animScale>
                                      <p:cBhvr>
                                        <p:cTn id="79" dur="26">
                                          <p:stCondLst>
                                            <p:cond delay="1312"/>
                                          </p:stCondLst>
                                        </p:cTn>
                                        <p:tgtEl>
                                          <p:spTgt spid="13">
                                            <p:txEl>
                                              <p:pRg st="3" end="3"/>
                                            </p:txEl>
                                          </p:spTgt>
                                        </p:tgtEl>
                                      </p:cBhvr>
                                      <p:to x="100000" y="80000"/>
                                    </p:animScale>
                                    <p:animScale>
                                      <p:cBhvr>
                                        <p:cTn id="80" dur="166" decel="50000">
                                          <p:stCondLst>
                                            <p:cond delay="1338"/>
                                          </p:stCondLst>
                                        </p:cTn>
                                        <p:tgtEl>
                                          <p:spTgt spid="13">
                                            <p:txEl>
                                              <p:pRg st="3" end="3"/>
                                            </p:txEl>
                                          </p:spTgt>
                                        </p:tgtEl>
                                      </p:cBhvr>
                                      <p:to x="100000" y="100000"/>
                                    </p:animScale>
                                    <p:animScale>
                                      <p:cBhvr>
                                        <p:cTn id="81" dur="26">
                                          <p:stCondLst>
                                            <p:cond delay="1642"/>
                                          </p:stCondLst>
                                        </p:cTn>
                                        <p:tgtEl>
                                          <p:spTgt spid="13">
                                            <p:txEl>
                                              <p:pRg st="3" end="3"/>
                                            </p:txEl>
                                          </p:spTgt>
                                        </p:tgtEl>
                                      </p:cBhvr>
                                      <p:to x="100000" y="90000"/>
                                    </p:animScale>
                                    <p:animScale>
                                      <p:cBhvr>
                                        <p:cTn id="82" dur="166" decel="50000">
                                          <p:stCondLst>
                                            <p:cond delay="1668"/>
                                          </p:stCondLst>
                                        </p:cTn>
                                        <p:tgtEl>
                                          <p:spTgt spid="13">
                                            <p:txEl>
                                              <p:pRg st="3" end="3"/>
                                            </p:txEl>
                                          </p:spTgt>
                                        </p:tgtEl>
                                      </p:cBhvr>
                                      <p:to x="100000" y="100000"/>
                                    </p:animScale>
                                    <p:animScale>
                                      <p:cBhvr>
                                        <p:cTn id="83" dur="26">
                                          <p:stCondLst>
                                            <p:cond delay="1808"/>
                                          </p:stCondLst>
                                        </p:cTn>
                                        <p:tgtEl>
                                          <p:spTgt spid="13">
                                            <p:txEl>
                                              <p:pRg st="3" end="3"/>
                                            </p:txEl>
                                          </p:spTgt>
                                        </p:tgtEl>
                                      </p:cBhvr>
                                      <p:to x="100000" y="95000"/>
                                    </p:animScale>
                                    <p:animScale>
                                      <p:cBhvr>
                                        <p:cTn id="84" dur="166" decel="50000">
                                          <p:stCondLst>
                                            <p:cond delay="1834"/>
                                          </p:stCondLst>
                                        </p:cTn>
                                        <p:tgtEl>
                                          <p:spTgt spid="1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Trial Training (DTT)</a:t>
            </a:r>
            <a:endParaRPr lang="en-US" dirty="0"/>
          </a:p>
        </p:txBody>
      </p:sp>
      <p:sp>
        <p:nvSpPr>
          <p:cNvPr id="3" name="Content Placeholder 2"/>
          <p:cNvSpPr>
            <a:spLocks noGrp="1"/>
          </p:cNvSpPr>
          <p:nvPr>
            <p:ph idx="1"/>
          </p:nvPr>
        </p:nvSpPr>
        <p:spPr/>
        <p:txBody>
          <a:bodyPr/>
          <a:lstStyle/>
          <a:p>
            <a:pPr marL="342900" lvl="1" indent="-342900"/>
            <a:r>
              <a:rPr lang="en-US" dirty="0"/>
              <a:t>Discrete trial training (DTT) “is a one-to-one instructional approach used to teach skills in a planned, controlled, and systematic manner</a:t>
            </a:r>
            <a:r>
              <a:rPr lang="en-US" dirty="0" smtClean="0"/>
              <a:t>.” (National Professional Development Center on Autism Spectrum Disorders)</a:t>
            </a:r>
          </a:p>
          <a:p>
            <a:pPr marL="742950" lvl="2" indent="-342900"/>
            <a:r>
              <a:rPr lang="en-US" dirty="0" smtClean="0"/>
              <a:t>Data driven</a:t>
            </a:r>
          </a:p>
          <a:p>
            <a:pPr marL="742950" lvl="2" indent="-342900"/>
            <a:r>
              <a:rPr lang="en-US" dirty="0" smtClean="0"/>
              <a:t>Uses behaviorally based techniques (antecedents, consequences, reinforcement, positive praise)</a:t>
            </a:r>
          </a:p>
          <a:p>
            <a:pPr marL="742950" lvl="2" indent="-342900"/>
            <a:r>
              <a:rPr lang="en-US" dirty="0" smtClean="0"/>
              <a:t>Each trial has clearly defined beginning and ending</a:t>
            </a:r>
          </a:p>
          <a:p>
            <a:pPr marL="742950" lvl="2" indent="-342900"/>
            <a:r>
              <a:rPr lang="en-US" dirty="0" smtClean="0"/>
              <a:t>Early childhood and Elementary </a:t>
            </a:r>
          </a:p>
          <a:p>
            <a:pPr marL="742950" lvl="2" indent="-342900"/>
            <a:r>
              <a:rPr lang="en-US" dirty="0" smtClean="0"/>
              <a:t>Communication/language, social skills, academic skills, problem behaviors or skill acquisition</a:t>
            </a:r>
          </a:p>
          <a:p>
            <a:pPr marL="742950" lvl="2" indent="-342900"/>
            <a:endParaRPr lang="en-US" dirty="0" smtClean="0"/>
          </a:p>
          <a:p>
            <a:pPr marL="742950" lvl="2" indent="-342900"/>
            <a:endParaRPr lang="en-US" dirty="0"/>
          </a:p>
          <a:p>
            <a:endParaRPr lang="en-US" dirty="0"/>
          </a:p>
        </p:txBody>
      </p:sp>
      <p:sp>
        <p:nvSpPr>
          <p:cNvPr id="4" name="Footer Placeholder 3"/>
          <p:cNvSpPr>
            <a:spLocks noGrp="1"/>
          </p:cNvSpPr>
          <p:nvPr>
            <p:ph type="ftr" sz="quarter" idx="11"/>
          </p:nvPr>
        </p:nvSpPr>
        <p:spPr/>
        <p:txBody>
          <a:bodyPr/>
          <a:lstStyle/>
          <a:p>
            <a:r>
              <a:rPr lang="en-US" smtClean="0"/>
              <a:t>Borgin, J. (2008)</a:t>
            </a:r>
            <a:endParaRPr lang="en-US" dirty="0"/>
          </a:p>
        </p:txBody>
      </p:sp>
    </p:spTree>
    <p:extLst>
      <p:ext uri="{BB962C8B-B14F-4D97-AF65-F5344CB8AC3E}">
        <p14:creationId xmlns:p14="http://schemas.microsoft.com/office/powerpoint/2010/main" val="409730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DTT video</a:t>
            </a:r>
            <a:endParaRPr lang="en-US" dirty="0"/>
          </a:p>
        </p:txBody>
      </p:sp>
      <p:pic>
        <p:nvPicPr>
          <p:cNvPr id="5" name="cp_gzUTCm8g"/>
          <p:cNvPicPr>
            <a:picLocks noGrp="1" noRot="1" noChangeAspect="1"/>
          </p:cNvPicPr>
          <p:nvPr>
            <p:ph idx="1"/>
            <a:videoFile r:link="rId1"/>
          </p:nvPr>
        </p:nvPicPr>
        <p:blipFill>
          <a:blip r:embed="rId3"/>
          <a:stretch>
            <a:fillRect/>
          </a:stretch>
        </p:blipFill>
        <p:spPr>
          <a:xfrm>
            <a:off x="2511373" y="2322077"/>
            <a:ext cx="7404994" cy="4165309"/>
          </a:xfrm>
          <a:prstGeom prst="rect">
            <a:avLst/>
          </a:prstGeom>
        </p:spPr>
      </p:pic>
    </p:spTree>
    <p:extLst>
      <p:ext uri="{BB962C8B-B14F-4D97-AF65-F5344CB8AC3E}">
        <p14:creationId xmlns:p14="http://schemas.microsoft.com/office/powerpoint/2010/main" val="125953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DTT</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bg2">
                    <a:lumMod val="25000"/>
                  </a:schemeClr>
                </a:solidFill>
              </a:rPr>
              <a:t>L</a:t>
            </a:r>
            <a:r>
              <a:rPr lang="en-US" dirty="0" smtClean="0">
                <a:solidFill>
                  <a:schemeClr val="bg2">
                    <a:lumMod val="25000"/>
                  </a:schemeClr>
                </a:solidFill>
              </a:rPr>
              <a:t>earning readiness skills</a:t>
            </a:r>
          </a:p>
          <a:p>
            <a:r>
              <a:rPr lang="en-US" dirty="0" smtClean="0">
                <a:solidFill>
                  <a:schemeClr val="bg2">
                    <a:lumMod val="25000"/>
                  </a:schemeClr>
                </a:solidFill>
              </a:rPr>
              <a:t>Preverbal communication</a:t>
            </a:r>
          </a:p>
          <a:p>
            <a:pPr lvl="1"/>
            <a:r>
              <a:rPr lang="en-US" dirty="0" smtClean="0">
                <a:solidFill>
                  <a:schemeClr val="bg2">
                    <a:lumMod val="25000"/>
                  </a:schemeClr>
                </a:solidFill>
              </a:rPr>
              <a:t>Requesting and labeling</a:t>
            </a:r>
          </a:p>
          <a:p>
            <a:r>
              <a:rPr lang="en-US" dirty="0" smtClean="0">
                <a:solidFill>
                  <a:schemeClr val="bg2">
                    <a:lumMod val="25000"/>
                  </a:schemeClr>
                </a:solidFill>
              </a:rPr>
              <a:t>Pre-academic skills</a:t>
            </a:r>
          </a:p>
          <a:p>
            <a:r>
              <a:rPr lang="en-US" dirty="0" smtClean="0">
                <a:solidFill>
                  <a:schemeClr val="bg2">
                    <a:lumMod val="25000"/>
                  </a:schemeClr>
                </a:solidFill>
              </a:rPr>
              <a:t>Play and social interaction skills</a:t>
            </a:r>
          </a:p>
          <a:p>
            <a:r>
              <a:rPr lang="en-US" dirty="0" smtClean="0">
                <a:solidFill>
                  <a:schemeClr val="tx1"/>
                </a:solidFill>
              </a:rPr>
              <a:t>Classrooms</a:t>
            </a:r>
          </a:p>
          <a:p>
            <a:r>
              <a:rPr lang="en-US" dirty="0" smtClean="0">
                <a:solidFill>
                  <a:schemeClr val="bg2">
                    <a:lumMod val="25000"/>
                  </a:schemeClr>
                </a:solidFill>
              </a:rPr>
              <a:t>Rethink</a:t>
            </a:r>
          </a:p>
          <a:p>
            <a:pPr lvl="1"/>
            <a:r>
              <a:rPr lang="en-US" dirty="0" smtClean="0">
                <a:solidFill>
                  <a:schemeClr val="bg2">
                    <a:lumMod val="25000"/>
                  </a:schemeClr>
                </a:solidFill>
              </a:rPr>
              <a:t>7 videos about Discrete Trial Teaching with examples</a:t>
            </a:r>
          </a:p>
          <a:p>
            <a:r>
              <a:rPr lang="en-US" dirty="0" smtClean="0">
                <a:solidFill>
                  <a:schemeClr val="bg2">
                    <a:lumMod val="25000"/>
                  </a:schemeClr>
                </a:solidFill>
              </a:rPr>
              <a:t>Often used with other methods </a:t>
            </a:r>
          </a:p>
          <a:p>
            <a:endParaRPr lang="en-US" dirty="0" smtClean="0"/>
          </a:p>
        </p:txBody>
      </p:sp>
    </p:spTree>
    <p:extLst>
      <p:ext uri="{BB962C8B-B14F-4D97-AF65-F5344CB8AC3E}">
        <p14:creationId xmlns:p14="http://schemas.microsoft.com/office/powerpoint/2010/main" val="54393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Discrete Trial Training 	</a:t>
            </a:r>
            <a:endParaRPr lang="en-US" dirty="0"/>
          </a:p>
        </p:txBody>
      </p:sp>
      <p:sp>
        <p:nvSpPr>
          <p:cNvPr id="5" name="Text Placeholder 4"/>
          <p:cNvSpPr>
            <a:spLocks noGrp="1"/>
          </p:cNvSpPr>
          <p:nvPr>
            <p:ph type="body" idx="1"/>
          </p:nvPr>
        </p:nvSpPr>
        <p:spPr/>
        <p:txBody>
          <a:bodyPr/>
          <a:lstStyle/>
          <a:p>
            <a:r>
              <a:rPr lang="en-US" dirty="0" smtClean="0"/>
              <a:t>Pros</a:t>
            </a:r>
            <a:endParaRPr lang="en-US" dirty="0"/>
          </a:p>
        </p:txBody>
      </p:sp>
      <p:sp>
        <p:nvSpPr>
          <p:cNvPr id="6" name="Content Placeholder 5"/>
          <p:cNvSpPr>
            <a:spLocks noGrp="1"/>
          </p:cNvSpPr>
          <p:nvPr>
            <p:ph sz="half" idx="2"/>
          </p:nvPr>
        </p:nvSpPr>
        <p:spPr/>
        <p:txBody>
          <a:bodyPr/>
          <a:lstStyle/>
          <a:p>
            <a:r>
              <a:rPr lang="en-US" dirty="0" smtClean="0"/>
              <a:t>Data driven</a:t>
            </a:r>
          </a:p>
          <a:p>
            <a:r>
              <a:rPr lang="en-US" dirty="0" smtClean="0"/>
              <a:t>Based on Applied Behavioral Analysis (ABA) principles</a:t>
            </a:r>
          </a:p>
          <a:p>
            <a:r>
              <a:rPr lang="en-US" dirty="0" smtClean="0"/>
              <a:t>Evidence based</a:t>
            </a:r>
          </a:p>
          <a:p>
            <a:r>
              <a:rPr lang="en-US" dirty="0" smtClean="0"/>
              <a:t>Breakdown of tasks allows targeting of specific deficits</a:t>
            </a:r>
          </a:p>
          <a:p>
            <a:endParaRPr lang="en-US" dirty="0"/>
          </a:p>
        </p:txBody>
      </p:sp>
      <p:sp>
        <p:nvSpPr>
          <p:cNvPr id="7" name="Text Placeholder 6"/>
          <p:cNvSpPr>
            <a:spLocks noGrp="1"/>
          </p:cNvSpPr>
          <p:nvPr>
            <p:ph type="body" sz="quarter" idx="3"/>
          </p:nvPr>
        </p:nvSpPr>
        <p:spPr/>
        <p:txBody>
          <a:bodyPr/>
          <a:lstStyle/>
          <a:p>
            <a:r>
              <a:rPr lang="en-US" dirty="0" smtClean="0"/>
              <a:t>Cons </a:t>
            </a:r>
            <a:endParaRPr lang="en-US" dirty="0"/>
          </a:p>
        </p:txBody>
      </p:sp>
      <p:sp>
        <p:nvSpPr>
          <p:cNvPr id="8" name="Content Placeholder 7"/>
          <p:cNvSpPr>
            <a:spLocks noGrp="1"/>
          </p:cNvSpPr>
          <p:nvPr>
            <p:ph sz="quarter" idx="4"/>
          </p:nvPr>
        </p:nvSpPr>
        <p:spPr/>
        <p:txBody>
          <a:bodyPr/>
          <a:lstStyle/>
          <a:p>
            <a:r>
              <a:rPr lang="en-US" dirty="0" smtClean="0"/>
              <a:t>Very structured </a:t>
            </a:r>
          </a:p>
          <a:p>
            <a:pPr lvl="1"/>
            <a:r>
              <a:rPr lang="en-US" dirty="0" smtClean="0"/>
              <a:t>“robotic”</a:t>
            </a:r>
          </a:p>
          <a:p>
            <a:r>
              <a:rPr lang="en-US" dirty="0" smtClean="0"/>
              <a:t>Some children fail to generalize across multiple environments</a:t>
            </a:r>
          </a:p>
          <a:p>
            <a:r>
              <a:rPr lang="en-US" dirty="0" smtClean="0"/>
              <a:t>Can lead to over dependence on prompts </a:t>
            </a:r>
            <a:endParaRPr lang="en-US" dirty="0"/>
          </a:p>
        </p:txBody>
      </p:sp>
      <p:sp>
        <p:nvSpPr>
          <p:cNvPr id="9" name="Footer Placeholder 8"/>
          <p:cNvSpPr>
            <a:spLocks noGrp="1"/>
          </p:cNvSpPr>
          <p:nvPr>
            <p:ph type="ftr" sz="quarter" idx="11"/>
          </p:nvPr>
        </p:nvSpPr>
        <p:spPr/>
        <p:txBody>
          <a:bodyPr/>
          <a:lstStyle/>
          <a:p>
            <a:r>
              <a:rPr lang="en-US" smtClean="0"/>
              <a:t>Schreibman et al. (2015)</a:t>
            </a:r>
            <a:endParaRPr lang="en-US" dirty="0"/>
          </a:p>
        </p:txBody>
      </p:sp>
    </p:spTree>
    <p:extLst>
      <p:ext uri="{BB962C8B-B14F-4D97-AF65-F5344CB8AC3E}">
        <p14:creationId xmlns:p14="http://schemas.microsoft.com/office/powerpoint/2010/main" val="58253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8">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8">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SxpDxx1SE2hRHm9E7tfRtIQLocPSJKEErZcPdsUVrsRjP0TMK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00509" y="2346145"/>
            <a:ext cx="5390982" cy="40456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Autism Review</a:t>
            </a:r>
            <a:endParaRPr lang="en-US" dirty="0"/>
          </a:p>
        </p:txBody>
      </p:sp>
      <p:sp>
        <p:nvSpPr>
          <p:cNvPr id="3" name="Content Placeholder 2"/>
          <p:cNvSpPr>
            <a:spLocks noGrp="1"/>
          </p:cNvSpPr>
          <p:nvPr>
            <p:ph idx="1"/>
          </p:nvPr>
        </p:nvSpPr>
        <p:spPr/>
        <p:txBody>
          <a:bodyPr/>
          <a:lstStyle/>
          <a:p>
            <a:r>
              <a:rPr lang="en-US" dirty="0" smtClean="0"/>
              <a:t>Autism Spectrum Disorder (ASD) “</a:t>
            </a:r>
            <a:r>
              <a:rPr lang="en-US" dirty="0"/>
              <a:t>group of developmental disabilities that can cause significant social, communication and behavioral </a:t>
            </a:r>
            <a:r>
              <a:rPr lang="en-US" dirty="0" smtClean="0"/>
              <a:t>challenges”</a:t>
            </a:r>
          </a:p>
          <a:p>
            <a:endParaRPr lang="en-US" dirty="0" smtClean="0"/>
          </a:p>
          <a:p>
            <a:r>
              <a:rPr lang="en-US" dirty="0"/>
              <a:t>About 1 in 68 children has been identified with autism spectrum disorder (ASD</a:t>
            </a:r>
            <a:r>
              <a:rPr lang="en-US" dirty="0" smtClean="0"/>
              <a:t>)</a:t>
            </a:r>
          </a:p>
          <a:p>
            <a:endParaRPr lang="en-US" dirty="0" smtClean="0"/>
          </a:p>
          <a:p>
            <a:r>
              <a:rPr lang="en-US" dirty="0" smtClean="0"/>
              <a:t>The Academy of Pediatrics noted that Applied Behavioral Analysis (ABA) is a “notable” treatment for ASD and is widely used. </a:t>
            </a:r>
            <a:endParaRPr lang="en-US" dirty="0"/>
          </a:p>
          <a:p>
            <a:endParaRPr lang="en-US" dirty="0" smtClean="0"/>
          </a:p>
          <a:p>
            <a:endParaRPr lang="en-US" dirty="0"/>
          </a:p>
        </p:txBody>
      </p:sp>
      <p:sp>
        <p:nvSpPr>
          <p:cNvPr id="4" name="Footer Placeholder 3"/>
          <p:cNvSpPr>
            <a:spLocks noGrp="1"/>
          </p:cNvSpPr>
          <p:nvPr>
            <p:ph type="ftr" sz="quarter" idx="11"/>
          </p:nvPr>
        </p:nvSpPr>
        <p:spPr>
          <a:xfrm>
            <a:off x="561110" y="6391838"/>
            <a:ext cx="8379690" cy="313762"/>
          </a:xfrm>
        </p:spPr>
        <p:txBody>
          <a:bodyPr/>
          <a:lstStyle/>
          <a:p>
            <a:r>
              <a:rPr lang="en-US" smtClean="0"/>
              <a:t>CDC's Autism and Developmental Disabilities Monitoring (ADDM) Network</a:t>
            </a:r>
            <a:endParaRPr lang="en-US" dirty="0"/>
          </a:p>
        </p:txBody>
      </p:sp>
    </p:spTree>
    <p:extLst>
      <p:ext uri="{BB962C8B-B14F-4D97-AF65-F5344CB8AC3E}">
        <p14:creationId xmlns:p14="http://schemas.microsoft.com/office/powerpoint/2010/main" val="1737693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Randomized Clinical Trial Comparison Between Pivotal Response Treatment (PRT) and Structured Applied Behavior Analysis (ABA) Intervention for Children with Autism</a:t>
            </a:r>
            <a:endParaRPr lang="en-US" sz="2400" dirty="0"/>
          </a:p>
        </p:txBody>
      </p:sp>
      <p:sp>
        <p:nvSpPr>
          <p:cNvPr id="8" name="Content Placeholder 7"/>
          <p:cNvSpPr>
            <a:spLocks noGrp="1"/>
          </p:cNvSpPr>
          <p:nvPr>
            <p:ph idx="1"/>
          </p:nvPr>
        </p:nvSpPr>
        <p:spPr>
          <a:xfrm>
            <a:off x="1154955" y="2603500"/>
            <a:ext cx="5525246" cy="3416300"/>
          </a:xfrm>
        </p:spPr>
        <p:txBody>
          <a:bodyPr>
            <a:normAutofit fontScale="92500" lnSpcReduction="10000"/>
          </a:bodyPr>
          <a:lstStyle/>
          <a:p>
            <a:r>
              <a:rPr lang="en-US" dirty="0" smtClean="0"/>
              <a:t>Pivotal Response Training</a:t>
            </a:r>
          </a:p>
          <a:p>
            <a:pPr lvl="1"/>
            <a:r>
              <a:rPr lang="en-US" dirty="0" smtClean="0"/>
              <a:t>Natural </a:t>
            </a:r>
            <a:r>
              <a:rPr lang="en-US" dirty="0" err="1" smtClean="0"/>
              <a:t>reinforcers</a:t>
            </a:r>
            <a:endParaRPr lang="en-US" dirty="0" smtClean="0"/>
          </a:p>
          <a:p>
            <a:pPr lvl="1"/>
            <a:r>
              <a:rPr lang="en-US" dirty="0" smtClean="0"/>
              <a:t>Child choice</a:t>
            </a:r>
          </a:p>
          <a:p>
            <a:pPr lvl="1"/>
            <a:r>
              <a:rPr lang="en-US" dirty="0" smtClean="0"/>
              <a:t>Mastered mixed with target behaviors </a:t>
            </a:r>
          </a:p>
          <a:p>
            <a:pPr lvl="1"/>
            <a:r>
              <a:rPr lang="en-US" dirty="0" smtClean="0"/>
              <a:t>All attempts rewarded </a:t>
            </a:r>
          </a:p>
          <a:p>
            <a:r>
              <a:rPr lang="en-US" dirty="0" smtClean="0"/>
              <a:t>Structured ABA</a:t>
            </a:r>
          </a:p>
          <a:p>
            <a:pPr lvl="1"/>
            <a:r>
              <a:rPr lang="en-US" dirty="0" smtClean="0"/>
              <a:t>Favorite toys and foods as </a:t>
            </a:r>
            <a:r>
              <a:rPr lang="en-US" dirty="0" err="1" smtClean="0"/>
              <a:t>reinforcers</a:t>
            </a:r>
            <a:endParaRPr lang="en-US" dirty="0" smtClean="0"/>
          </a:p>
          <a:p>
            <a:pPr lvl="1"/>
            <a:r>
              <a:rPr lang="en-US" dirty="0" smtClean="0"/>
              <a:t>Teacher driven</a:t>
            </a:r>
          </a:p>
          <a:p>
            <a:pPr lvl="1"/>
            <a:r>
              <a:rPr lang="en-US" dirty="0" smtClean="0"/>
              <a:t>Exclusively target behaviors </a:t>
            </a:r>
          </a:p>
          <a:p>
            <a:pPr lvl="1"/>
            <a:r>
              <a:rPr lang="en-US" dirty="0" smtClean="0"/>
              <a:t>Shaping paradigm used for reinforcement </a:t>
            </a:r>
          </a:p>
          <a:p>
            <a:pPr lvl="1"/>
            <a:endParaRPr lang="en-US" dirty="0"/>
          </a:p>
        </p:txBody>
      </p:sp>
      <p:sp>
        <p:nvSpPr>
          <p:cNvPr id="7" name="Footer Placeholder 6"/>
          <p:cNvSpPr>
            <a:spLocks noGrp="1"/>
          </p:cNvSpPr>
          <p:nvPr>
            <p:ph type="ftr" sz="quarter" idx="11"/>
          </p:nvPr>
        </p:nvSpPr>
        <p:spPr/>
        <p:txBody>
          <a:bodyPr/>
          <a:lstStyle/>
          <a:p>
            <a:r>
              <a:rPr lang="en-US" smtClean="0"/>
              <a:t>Mohammadzaheri, Koegel, Rezace, &amp; Rafiee</a:t>
            </a:r>
            <a:endParaRPr lang="en-US" dirty="0"/>
          </a:p>
        </p:txBody>
      </p:sp>
      <p:pic>
        <p:nvPicPr>
          <p:cNvPr id="9" name="Picture 8"/>
          <p:cNvPicPr>
            <a:picLocks noChangeAspect="1"/>
          </p:cNvPicPr>
          <p:nvPr/>
        </p:nvPicPr>
        <p:blipFill>
          <a:blip r:embed="rId3"/>
          <a:stretch>
            <a:fillRect/>
          </a:stretch>
        </p:blipFill>
        <p:spPr>
          <a:xfrm>
            <a:off x="6950055" y="2298375"/>
            <a:ext cx="4387889" cy="4559625"/>
          </a:xfrm>
          <a:prstGeom prst="rect">
            <a:avLst/>
          </a:prstGeom>
        </p:spPr>
      </p:pic>
    </p:spTree>
    <p:extLst>
      <p:ext uri="{BB962C8B-B14F-4D97-AF65-F5344CB8AC3E}">
        <p14:creationId xmlns:p14="http://schemas.microsoft.com/office/powerpoint/2010/main" val="172582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Comparisons</a:t>
            </a:r>
            <a:endParaRPr lang="en-US" dirty="0"/>
          </a:p>
        </p:txBody>
      </p:sp>
      <p:sp>
        <p:nvSpPr>
          <p:cNvPr id="5" name="Content Placeholder 4"/>
          <p:cNvSpPr>
            <a:spLocks noGrp="1"/>
          </p:cNvSpPr>
          <p:nvPr>
            <p:ph sz="half" idx="1"/>
          </p:nvPr>
        </p:nvSpPr>
        <p:spPr/>
        <p:txBody>
          <a:bodyPr/>
          <a:lstStyle/>
          <a:p>
            <a:pPr marL="0" indent="0">
              <a:buNone/>
            </a:pPr>
            <a:r>
              <a:rPr lang="en-US" b="1" i="1" u="sng" dirty="0" smtClean="0"/>
              <a:t>Pivotal Response Training (PRT)®</a:t>
            </a:r>
          </a:p>
          <a:p>
            <a:r>
              <a:rPr lang="en-US" dirty="0" smtClean="0"/>
              <a:t>Utilizes Applied Behavioral Analysis (ABA) techniques</a:t>
            </a:r>
          </a:p>
          <a:p>
            <a:r>
              <a:rPr lang="en-US" dirty="0" smtClean="0"/>
              <a:t>Used for: language/communication, social skills, academic skills and to decrease disruptive/self-stimulating behaviors</a:t>
            </a:r>
          </a:p>
          <a:p>
            <a:r>
              <a:rPr lang="en-US" dirty="0" smtClean="0"/>
              <a:t>Naturalistic, child driven, play based</a:t>
            </a:r>
          </a:p>
          <a:p>
            <a:r>
              <a:rPr lang="en-US" dirty="0" smtClean="0"/>
              <a:t>4 pivotal learning variables</a:t>
            </a:r>
            <a:endParaRPr lang="en-US" dirty="0"/>
          </a:p>
        </p:txBody>
      </p:sp>
      <p:sp>
        <p:nvSpPr>
          <p:cNvPr id="6" name="Content Placeholder 5"/>
          <p:cNvSpPr>
            <a:spLocks noGrp="1"/>
          </p:cNvSpPr>
          <p:nvPr>
            <p:ph sz="half" idx="2"/>
          </p:nvPr>
        </p:nvSpPr>
        <p:spPr/>
        <p:txBody>
          <a:bodyPr/>
          <a:lstStyle/>
          <a:p>
            <a:pPr marL="0" indent="0">
              <a:buNone/>
            </a:pPr>
            <a:r>
              <a:rPr lang="en-US" b="1" i="1" u="sng" dirty="0" smtClean="0"/>
              <a:t>Discrete Trial Training (DTT)</a:t>
            </a:r>
          </a:p>
          <a:p>
            <a:r>
              <a:rPr lang="en-US" dirty="0"/>
              <a:t>Utilizes Applied Behavioral Analysis (ABA) techniques</a:t>
            </a:r>
          </a:p>
          <a:p>
            <a:pPr marL="342900" lvl="2" indent="-342900"/>
            <a:r>
              <a:rPr lang="en-US" sz="1800" dirty="0" smtClean="0"/>
              <a:t>Used for: communication/language</a:t>
            </a:r>
            <a:r>
              <a:rPr lang="en-US" sz="1800" dirty="0"/>
              <a:t>, social skills, academic skills, problem behaviors or skill </a:t>
            </a:r>
            <a:r>
              <a:rPr lang="en-US" sz="1800" dirty="0" smtClean="0"/>
              <a:t>acquisition</a:t>
            </a:r>
          </a:p>
          <a:p>
            <a:pPr marL="342900" lvl="2" indent="-342900"/>
            <a:r>
              <a:rPr lang="en-US" sz="1800" dirty="0" smtClean="0"/>
              <a:t>Data Driven, distinct trials </a:t>
            </a:r>
            <a:endParaRPr lang="en-US" sz="1800" dirty="0"/>
          </a:p>
          <a:p>
            <a:r>
              <a:rPr lang="en-US" dirty="0" smtClean="0"/>
              <a:t>Teaching specific skills or steps to skill acquisition </a:t>
            </a:r>
            <a:endParaRPr lang="en-US" dirty="0"/>
          </a:p>
        </p:txBody>
      </p:sp>
    </p:spTree>
    <p:extLst>
      <p:ext uri="{BB962C8B-B14F-4D97-AF65-F5344CB8AC3E}">
        <p14:creationId xmlns:p14="http://schemas.microsoft.com/office/powerpoint/2010/main" val="3084058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Incidental Teaching </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Specifically setup environment to encourage child initiation of activities and child choice</a:t>
            </a:r>
          </a:p>
          <a:p>
            <a:r>
              <a:rPr lang="en-US" dirty="0" smtClean="0"/>
              <a:t>Follow the child’s lead and teach based on their choices</a:t>
            </a:r>
          </a:p>
          <a:p>
            <a:pPr lvl="1"/>
            <a:r>
              <a:rPr lang="en-US" dirty="0" smtClean="0"/>
              <a:t>Example: If child chooses to color then put markers in sight but out of reach to help teach them to request items</a:t>
            </a:r>
          </a:p>
          <a:p>
            <a:r>
              <a:rPr lang="en-US" dirty="0" smtClean="0"/>
              <a:t>Most often used for teaching labeling and requesting </a:t>
            </a:r>
          </a:p>
          <a:p>
            <a:pPr lvl="1"/>
            <a:r>
              <a:rPr lang="en-US" dirty="0" smtClean="0"/>
              <a:t>Goes along well with DTT</a:t>
            </a:r>
          </a:p>
          <a:p>
            <a:r>
              <a:rPr lang="en-US" dirty="0" smtClean="0"/>
              <a:t>Can also be used to strengthen existing adaptive behaviors </a:t>
            </a:r>
          </a:p>
          <a:p>
            <a:r>
              <a:rPr lang="en-US" dirty="0" smtClean="0"/>
              <a:t>Rethink Autism </a:t>
            </a:r>
          </a:p>
          <a:p>
            <a:pPr lvl="1"/>
            <a:r>
              <a:rPr lang="en-US" dirty="0" smtClean="0"/>
              <a:t>Incidental teaching</a:t>
            </a:r>
          </a:p>
          <a:p>
            <a:pPr lvl="1"/>
            <a:r>
              <a:rPr lang="en-US" dirty="0" smtClean="0"/>
              <a:t>Incidental teaching for Expanding Language</a:t>
            </a:r>
            <a:endParaRPr lang="en-US" dirty="0"/>
          </a:p>
        </p:txBody>
      </p:sp>
      <p:sp>
        <p:nvSpPr>
          <p:cNvPr id="9" name="Footer Placeholder 8"/>
          <p:cNvSpPr>
            <a:spLocks noGrp="1"/>
          </p:cNvSpPr>
          <p:nvPr>
            <p:ph type="ftr" sz="quarter" idx="11"/>
          </p:nvPr>
        </p:nvSpPr>
        <p:spPr/>
        <p:txBody>
          <a:bodyPr/>
          <a:lstStyle/>
          <a:p>
            <a:r>
              <a:rPr lang="en-US" smtClean="0"/>
              <a:t>Smith &amp; Maygar</a:t>
            </a:r>
            <a:endParaRPr lang="en-US" dirty="0"/>
          </a:p>
        </p:txBody>
      </p:sp>
    </p:spTree>
    <p:extLst>
      <p:ext uri="{BB962C8B-B14F-4D97-AF65-F5344CB8AC3E}">
        <p14:creationId xmlns:p14="http://schemas.microsoft.com/office/powerpoint/2010/main" val="3698226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Similar Methods </a:t>
            </a:r>
            <a:endParaRPr lang="en-US" dirty="0"/>
          </a:p>
        </p:txBody>
      </p:sp>
      <p:sp>
        <p:nvSpPr>
          <p:cNvPr id="3" name="Text Placeholder 2"/>
          <p:cNvSpPr>
            <a:spLocks noGrp="1"/>
          </p:cNvSpPr>
          <p:nvPr>
            <p:ph type="body" idx="1"/>
          </p:nvPr>
        </p:nvSpPr>
        <p:spPr/>
        <p:txBody>
          <a:bodyPr/>
          <a:lstStyle/>
          <a:p>
            <a:r>
              <a:rPr lang="en-US" dirty="0" smtClean="0"/>
              <a:t>Loosely Structured Training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Less defined than DTT</a:t>
            </a:r>
          </a:p>
          <a:p>
            <a:r>
              <a:rPr lang="en-US" dirty="0" smtClean="0"/>
              <a:t>Flexibility with the selected tasks </a:t>
            </a:r>
          </a:p>
          <a:p>
            <a:r>
              <a:rPr lang="en-US" dirty="0" smtClean="0"/>
              <a:t>Often have peer models and/or Behavioral Skills Training (BST)</a:t>
            </a:r>
          </a:p>
          <a:p>
            <a:r>
              <a:rPr lang="en-US" dirty="0" smtClean="0"/>
              <a:t>Can be done in small groups</a:t>
            </a:r>
          </a:p>
          <a:p>
            <a:r>
              <a:rPr lang="en-US" dirty="0" smtClean="0"/>
              <a:t>Used to enhance play and communication skills, and social interaction</a:t>
            </a:r>
          </a:p>
          <a:p>
            <a:r>
              <a:rPr lang="en-US" dirty="0" smtClean="0"/>
              <a:t>Can be used alongside DTT for labeling and requesting</a:t>
            </a:r>
            <a:endParaRPr lang="en-US" dirty="0"/>
          </a:p>
        </p:txBody>
      </p:sp>
      <p:sp>
        <p:nvSpPr>
          <p:cNvPr id="5" name="Text Placeholder 4"/>
          <p:cNvSpPr>
            <a:spLocks noGrp="1"/>
          </p:cNvSpPr>
          <p:nvPr>
            <p:ph type="body" sz="quarter" idx="3"/>
          </p:nvPr>
        </p:nvSpPr>
        <p:spPr/>
        <p:txBody>
          <a:bodyPr/>
          <a:lstStyle/>
          <a:p>
            <a:r>
              <a:rPr lang="en-US" dirty="0" smtClean="0"/>
              <a:t>Free Operant Instruction</a:t>
            </a:r>
            <a:endParaRPr lang="en-US" dirty="0"/>
          </a:p>
        </p:txBody>
      </p:sp>
      <p:sp>
        <p:nvSpPr>
          <p:cNvPr id="6" name="Content Placeholder 5"/>
          <p:cNvSpPr>
            <a:spLocks noGrp="1"/>
          </p:cNvSpPr>
          <p:nvPr>
            <p:ph sz="quarter" idx="4"/>
          </p:nvPr>
        </p:nvSpPr>
        <p:spPr/>
        <p:txBody>
          <a:bodyPr/>
          <a:lstStyle/>
          <a:p>
            <a:r>
              <a:rPr lang="en-US" dirty="0" smtClean="0"/>
              <a:t>No systematic instruction or set format for the learning environment</a:t>
            </a:r>
          </a:p>
          <a:p>
            <a:r>
              <a:rPr lang="en-US" dirty="0" smtClean="0"/>
              <a:t>“Catch them being good”</a:t>
            </a:r>
          </a:p>
          <a:p>
            <a:r>
              <a:rPr lang="en-US" dirty="0" smtClean="0"/>
              <a:t>Praise and discouragement used to shape behaviors</a:t>
            </a:r>
          </a:p>
          <a:p>
            <a:r>
              <a:rPr lang="en-US" dirty="0" smtClean="0"/>
              <a:t>Helps with strengthening existing adaptive behaviors </a:t>
            </a:r>
            <a:endParaRPr lang="en-US" dirty="0"/>
          </a:p>
        </p:txBody>
      </p:sp>
      <p:sp>
        <p:nvSpPr>
          <p:cNvPr id="7" name="Footer Placeholder 6"/>
          <p:cNvSpPr>
            <a:spLocks noGrp="1"/>
          </p:cNvSpPr>
          <p:nvPr>
            <p:ph type="ftr" sz="quarter" idx="11"/>
          </p:nvPr>
        </p:nvSpPr>
        <p:spPr/>
        <p:txBody>
          <a:bodyPr/>
          <a:lstStyle/>
          <a:p>
            <a:r>
              <a:rPr lang="en-US" dirty="0" smtClean="0"/>
              <a:t>Smith &amp; Magyar (2002)</a:t>
            </a:r>
            <a:endParaRPr lang="en-US" dirty="0"/>
          </a:p>
        </p:txBody>
      </p:sp>
    </p:spTree>
    <p:extLst>
      <p:ext uri="{BB962C8B-B14F-4D97-AF65-F5344CB8AC3E}">
        <p14:creationId xmlns:p14="http://schemas.microsoft.com/office/powerpoint/2010/main" val="1456203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6">
                                            <p:txEl>
                                              <p:pRg st="1" end="1"/>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6">
                                            <p:txEl>
                                              <p:pRg st="2" end="2"/>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p:cTn id="5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683171" y="2099733"/>
            <a:ext cx="8825658" cy="1507067"/>
          </a:xfrm>
        </p:spPr>
        <p:txBody>
          <a:bodyPr/>
          <a:lstStyle/>
          <a:p>
            <a:pPr algn="ctr"/>
            <a:r>
              <a:rPr lang="en-US" dirty="0" smtClean="0"/>
              <a:t>Questions?</a:t>
            </a:r>
            <a:endParaRPr lang="en-US" dirty="0"/>
          </a:p>
        </p:txBody>
      </p:sp>
    </p:spTree>
    <p:extLst>
      <p:ext uri="{BB962C8B-B14F-4D97-AF65-F5344CB8AC3E}">
        <p14:creationId xmlns:p14="http://schemas.microsoft.com/office/powerpoint/2010/main" val="4130471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10575" y="428236"/>
            <a:ext cx="8761413" cy="706964"/>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6">
                    <a:lumMod val="50000"/>
                  </a:schemeClr>
                </a:solidFill>
              </a:rPr>
              <a:t>References</a:t>
            </a:r>
            <a:endParaRPr lang="en-US" dirty="0">
              <a:solidFill>
                <a:schemeClr val="accent6">
                  <a:lumMod val="50000"/>
                </a:schemeClr>
              </a:solidFill>
            </a:endParaRPr>
          </a:p>
        </p:txBody>
      </p:sp>
      <p:sp>
        <p:nvSpPr>
          <p:cNvPr id="9" name="Content Placeholder 2"/>
          <p:cNvSpPr txBox="1">
            <a:spLocks/>
          </p:cNvSpPr>
          <p:nvPr/>
        </p:nvSpPr>
        <p:spPr>
          <a:xfrm>
            <a:off x="1010575" y="1135200"/>
            <a:ext cx="8825659" cy="34163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lvl="1" indent="-342900"/>
            <a:r>
              <a:rPr lang="en-US" sz="1400" dirty="0">
                <a:solidFill>
                  <a:schemeClr val="bg2">
                    <a:lumMod val="25000"/>
                  </a:schemeClr>
                </a:solidFill>
              </a:rPr>
              <a:t>American Academy of Pediatrics: Recent Information Pertaining to Autism. (</a:t>
            </a:r>
            <a:r>
              <a:rPr lang="en-US" sz="1400" dirty="0" err="1">
                <a:solidFill>
                  <a:schemeClr val="bg2">
                    <a:lumMod val="25000"/>
                  </a:schemeClr>
                </a:solidFill>
              </a:rPr>
              <a:t>n.d.</a:t>
            </a:r>
            <a:r>
              <a:rPr lang="en-US" sz="1400" dirty="0">
                <a:solidFill>
                  <a:schemeClr val="bg2">
                    <a:lumMod val="25000"/>
                  </a:schemeClr>
                </a:solidFill>
              </a:rPr>
              <a:t>). Retrieved from </a:t>
            </a:r>
            <a:r>
              <a:rPr lang="en-US" sz="1400" dirty="0">
                <a:solidFill>
                  <a:schemeClr val="bg2">
                    <a:lumMod val="25000"/>
                  </a:schemeClr>
                </a:solidFill>
                <a:hlinkClick r:id="rId2"/>
              </a:rPr>
              <a:t>https://</a:t>
            </a:r>
            <a:r>
              <a:rPr lang="en-US" sz="1400" dirty="0" smtClean="0">
                <a:solidFill>
                  <a:schemeClr val="bg2">
                    <a:lumMod val="25000"/>
                  </a:schemeClr>
                </a:solidFill>
                <a:hlinkClick r:id="rId2"/>
              </a:rPr>
              <a:t>www.aap.org/en-us/about-the-aap/Committees-Councils-Sections/Council-on-Children-with-Disabilities/Pages/Recent-Information.aspx</a:t>
            </a:r>
            <a:endParaRPr lang="en-US" sz="1400" dirty="0" smtClean="0">
              <a:solidFill>
                <a:schemeClr val="bg2">
                  <a:lumMod val="25000"/>
                </a:schemeClr>
              </a:solidFill>
            </a:endParaRPr>
          </a:p>
          <a:p>
            <a:pPr marL="342900" lvl="1" indent="-342900"/>
            <a:r>
              <a:rPr lang="en-US" sz="1400" dirty="0"/>
              <a:t>Smith, T., Magyar, C., &amp; Arnold-</a:t>
            </a:r>
            <a:r>
              <a:rPr lang="en-US" sz="1400" dirty="0" err="1"/>
              <a:t>Saritepe</a:t>
            </a:r>
            <a:r>
              <a:rPr lang="en-US" sz="1400" dirty="0"/>
              <a:t>, A. (2002). Autism spectrum disorder. In D. T. Marsh, M. A. </a:t>
            </a:r>
            <a:r>
              <a:rPr lang="en-US" sz="1400" dirty="0" err="1"/>
              <a:t>Fristad</a:t>
            </a:r>
            <a:r>
              <a:rPr lang="en-US" sz="1400" dirty="0"/>
              <a:t>, D. T. Marsh, M. A. </a:t>
            </a:r>
            <a:r>
              <a:rPr lang="en-US" sz="1400" dirty="0" err="1"/>
              <a:t>Fristad</a:t>
            </a:r>
            <a:r>
              <a:rPr lang="en-US" sz="1400" dirty="0"/>
              <a:t> (Eds.) , </a:t>
            </a:r>
            <a:r>
              <a:rPr lang="en-US" sz="1400" i="1" dirty="0"/>
              <a:t>Handbook of serious emotional disturbance in children and adolescents</a:t>
            </a:r>
            <a:r>
              <a:rPr lang="en-US" sz="1400" dirty="0"/>
              <a:t> (pp. 131-148). Hoboken, NJ, US: John Wiley &amp; Sons Inc. </a:t>
            </a:r>
            <a:endParaRPr lang="en-US" sz="1400" dirty="0" smtClean="0"/>
          </a:p>
          <a:p>
            <a:pPr marL="342900" lvl="1" indent="-342900"/>
            <a:r>
              <a:rPr lang="en-US" sz="1400" dirty="0" smtClean="0">
                <a:solidFill>
                  <a:schemeClr val="bg2">
                    <a:lumMod val="25000"/>
                  </a:schemeClr>
                </a:solidFill>
              </a:rPr>
              <a:t>Autism Speaks: </a:t>
            </a:r>
            <a:r>
              <a:rPr lang="en-US" sz="1400" dirty="0">
                <a:solidFill>
                  <a:schemeClr val="bg2">
                    <a:lumMod val="25000"/>
                  </a:schemeClr>
                </a:solidFill>
              </a:rPr>
              <a:t>Recent Information Pertaining to Autism. (</a:t>
            </a:r>
            <a:r>
              <a:rPr lang="en-US" sz="1400" dirty="0" err="1">
                <a:solidFill>
                  <a:schemeClr val="bg2">
                    <a:lumMod val="25000"/>
                  </a:schemeClr>
                </a:solidFill>
              </a:rPr>
              <a:t>n.d.</a:t>
            </a:r>
            <a:r>
              <a:rPr lang="en-US" sz="1400" dirty="0">
                <a:solidFill>
                  <a:schemeClr val="bg2">
                    <a:lumMod val="25000"/>
                  </a:schemeClr>
                </a:solidFill>
              </a:rPr>
              <a:t>). Retrieved from </a:t>
            </a:r>
            <a:r>
              <a:rPr lang="en-US" sz="1400" dirty="0">
                <a:solidFill>
                  <a:schemeClr val="bg2">
                    <a:lumMod val="25000"/>
                  </a:schemeClr>
                </a:solidFill>
                <a:hlinkClick r:id="rId2"/>
              </a:rPr>
              <a:t>https://</a:t>
            </a:r>
            <a:r>
              <a:rPr lang="en-US" sz="1400" dirty="0" smtClean="0">
                <a:solidFill>
                  <a:schemeClr val="bg2">
                    <a:lumMod val="25000"/>
                  </a:schemeClr>
                </a:solidFill>
                <a:hlinkClick r:id="rId2"/>
              </a:rPr>
              <a:t>www.aap.org/en-us/about-the-aap/Committees-Councils-Sections/Council-on-Children-with-Disabilities/Pages/Recent-Information.aspx</a:t>
            </a:r>
            <a:endParaRPr lang="en-US" sz="1400" dirty="0" smtClean="0">
              <a:solidFill>
                <a:schemeClr val="bg2">
                  <a:lumMod val="25000"/>
                </a:schemeClr>
              </a:solidFill>
            </a:endParaRPr>
          </a:p>
          <a:p>
            <a:pPr marL="342900" lvl="1" indent="-342900"/>
            <a:r>
              <a:rPr lang="en-US" sz="1400" dirty="0" err="1" smtClean="0"/>
              <a:t>Bogin</a:t>
            </a:r>
            <a:r>
              <a:rPr lang="en-US" sz="1400" dirty="0"/>
              <a:t>, J., Sullivan, L., Rogers, S., &amp; </a:t>
            </a:r>
            <a:r>
              <a:rPr lang="en-US" sz="1400" dirty="0" err="1"/>
              <a:t>Stabel</a:t>
            </a:r>
            <a:r>
              <a:rPr lang="en-US" sz="1400" dirty="0"/>
              <a:t>. A. (2010). </a:t>
            </a:r>
            <a:r>
              <a:rPr lang="en-US" sz="1400" i="1" dirty="0"/>
              <a:t>Steps for implementation: Discrete trial training</a:t>
            </a:r>
            <a:r>
              <a:rPr lang="en-US" sz="1400" dirty="0"/>
              <a:t>. Sacramento, CA: The National Professional Development Center on Autism Spectrum Disorders, The M.I.N.D. Institute, The University of California at Davis School of </a:t>
            </a:r>
            <a:r>
              <a:rPr lang="en-US" sz="1400" dirty="0" smtClean="0"/>
              <a:t>Medicine</a:t>
            </a:r>
          </a:p>
          <a:p>
            <a:pPr marL="342900" lvl="1" indent="-342900"/>
            <a:r>
              <a:rPr lang="en-US" sz="1400" dirty="0" err="1" smtClean="0"/>
              <a:t>Bozkus-Genc</a:t>
            </a:r>
            <a:r>
              <a:rPr lang="en-US" sz="1400" dirty="0" smtClean="0"/>
              <a:t>, G., &amp; </a:t>
            </a:r>
            <a:r>
              <a:rPr lang="en-US" sz="1400" dirty="0" err="1" smtClean="0"/>
              <a:t>Yucesoy-Ozakan</a:t>
            </a:r>
            <a:r>
              <a:rPr lang="en-US" sz="1400" dirty="0" smtClean="0"/>
              <a:t>, S. (2016) </a:t>
            </a:r>
            <a:r>
              <a:rPr lang="en-US" sz="1400" i="1" dirty="0" smtClean="0"/>
              <a:t>Meta-analysis of pivotal response training for children with autism spectrum disorder. </a:t>
            </a:r>
            <a:r>
              <a:rPr lang="en-US" sz="1400" dirty="0" smtClean="0"/>
              <a:t>Education and Training in Autism and Developmental Disabilities, 51(1), 13-26. </a:t>
            </a:r>
          </a:p>
          <a:p>
            <a:pPr marL="342900" lvl="1" indent="-342900"/>
            <a:r>
              <a:rPr lang="en-US" sz="1400" dirty="0">
                <a:solidFill>
                  <a:schemeClr val="bg2">
                    <a:lumMod val="25000"/>
                  </a:schemeClr>
                </a:solidFill>
              </a:rPr>
              <a:t>Centers for Disease Control: Data &amp; Statistics. (2016). Retrieved from </a:t>
            </a:r>
            <a:r>
              <a:rPr lang="en-US" sz="1400" dirty="0">
                <a:solidFill>
                  <a:schemeClr val="bg2">
                    <a:lumMod val="25000"/>
                  </a:schemeClr>
                </a:solidFill>
                <a:hlinkClick r:id="rId3"/>
              </a:rPr>
              <a:t>http://</a:t>
            </a:r>
            <a:r>
              <a:rPr lang="en-US" sz="1400" dirty="0" smtClean="0">
                <a:solidFill>
                  <a:schemeClr val="bg2">
                    <a:lumMod val="25000"/>
                  </a:schemeClr>
                </a:solidFill>
                <a:hlinkClick r:id="rId3"/>
              </a:rPr>
              <a:t>www.cdc.gov/ncbddd/autism/data.html</a:t>
            </a:r>
            <a:endParaRPr lang="en-US" sz="1400" dirty="0" smtClean="0">
              <a:solidFill>
                <a:schemeClr val="bg2">
                  <a:lumMod val="25000"/>
                </a:schemeClr>
              </a:solidFill>
            </a:endParaRPr>
          </a:p>
          <a:p>
            <a:pPr marL="342900" lvl="1" indent="-342900"/>
            <a:r>
              <a:rPr lang="en-US" sz="1400" dirty="0">
                <a:solidFill>
                  <a:schemeClr val="bg2">
                    <a:lumMod val="25000"/>
                  </a:schemeClr>
                </a:solidFill>
              </a:rPr>
              <a:t>Green, G. </a:t>
            </a:r>
            <a:r>
              <a:rPr lang="en-US" sz="1400" i="1" dirty="0" smtClean="0">
                <a:solidFill>
                  <a:schemeClr val="bg2">
                    <a:lumMod val="25000"/>
                  </a:schemeClr>
                </a:solidFill>
              </a:rPr>
              <a:t>Early </a:t>
            </a:r>
            <a:r>
              <a:rPr lang="en-US" sz="1400" i="1" dirty="0">
                <a:solidFill>
                  <a:schemeClr val="bg2">
                    <a:lumMod val="25000"/>
                  </a:schemeClr>
                </a:solidFill>
              </a:rPr>
              <a:t>behavioral intervention for autism: What does research tell us? </a:t>
            </a:r>
            <a:r>
              <a:rPr lang="en-US" sz="1400" dirty="0">
                <a:solidFill>
                  <a:schemeClr val="bg2">
                    <a:lumMod val="25000"/>
                  </a:schemeClr>
                </a:solidFill>
              </a:rPr>
              <a:t>Choosing an Effective Treatment, Ch. 3 29-43</a:t>
            </a:r>
          </a:p>
          <a:p>
            <a:pPr marL="342900" lvl="1" indent="-342900"/>
            <a:endParaRPr lang="en-US" sz="1400" dirty="0">
              <a:solidFill>
                <a:srgbClr val="FF0000"/>
              </a:solidFill>
            </a:endParaRPr>
          </a:p>
          <a:p>
            <a:pPr marL="342900" lvl="1" indent="-342900"/>
            <a:endParaRPr lang="en-US" sz="1400" dirty="0" smtClean="0"/>
          </a:p>
          <a:p>
            <a:endParaRPr lang="en-US" sz="1400" dirty="0"/>
          </a:p>
        </p:txBody>
      </p:sp>
    </p:spTree>
    <p:extLst>
      <p:ext uri="{BB962C8B-B14F-4D97-AF65-F5344CB8AC3E}">
        <p14:creationId xmlns:p14="http://schemas.microsoft.com/office/powerpoint/2010/main" val="111154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117" y="109959"/>
            <a:ext cx="8284191" cy="923330"/>
          </a:xfrm>
          <a:prstGeom prst="rect">
            <a:avLst/>
          </a:prstGeom>
          <a:noFill/>
        </p:spPr>
        <p:txBody>
          <a:bodyPr wrap="square" rtlCol="0">
            <a:spAutoFit/>
          </a:bodyPr>
          <a:lstStyle/>
          <a:p>
            <a:r>
              <a:rPr lang="en-US" sz="3600" dirty="0" smtClean="0">
                <a:solidFill>
                  <a:schemeClr val="accent6">
                    <a:lumMod val="50000"/>
                  </a:schemeClr>
                </a:solidFill>
              </a:rPr>
              <a:t>References (continued)</a:t>
            </a:r>
            <a:endParaRPr lang="en-US" sz="3600" dirty="0">
              <a:solidFill>
                <a:schemeClr val="accent6">
                  <a:lumMod val="50000"/>
                </a:schemeClr>
              </a:solidFill>
            </a:endParaRPr>
          </a:p>
          <a:p>
            <a:endParaRPr lang="en-US" dirty="0"/>
          </a:p>
        </p:txBody>
      </p:sp>
      <p:sp>
        <p:nvSpPr>
          <p:cNvPr id="6" name="Content Placeholder 2"/>
          <p:cNvSpPr txBox="1">
            <a:spLocks/>
          </p:cNvSpPr>
          <p:nvPr/>
        </p:nvSpPr>
        <p:spPr>
          <a:xfrm>
            <a:off x="793471" y="830089"/>
            <a:ext cx="8935482" cy="506726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lvl="1" indent="-342900"/>
            <a:r>
              <a:rPr lang="en-US" sz="1400" dirty="0" err="1" smtClean="0">
                <a:solidFill>
                  <a:schemeClr val="bg2">
                    <a:lumMod val="25000"/>
                  </a:schemeClr>
                </a:solidFill>
              </a:rPr>
              <a:t>Koegel</a:t>
            </a:r>
            <a:r>
              <a:rPr lang="en-US" sz="1400" dirty="0" smtClean="0">
                <a:solidFill>
                  <a:schemeClr val="bg2">
                    <a:lumMod val="25000"/>
                  </a:schemeClr>
                </a:solidFill>
              </a:rPr>
              <a:t> </a:t>
            </a:r>
            <a:r>
              <a:rPr lang="en-US" sz="1400" dirty="0">
                <a:solidFill>
                  <a:schemeClr val="bg2">
                    <a:lumMod val="25000"/>
                  </a:schemeClr>
                </a:solidFill>
              </a:rPr>
              <a:t>Autism Research Centers website: The </a:t>
            </a:r>
            <a:r>
              <a:rPr lang="en-US" sz="1400" dirty="0" err="1">
                <a:solidFill>
                  <a:schemeClr val="bg2">
                    <a:lumMod val="25000"/>
                  </a:schemeClr>
                </a:solidFill>
              </a:rPr>
              <a:t>Gevirtz</a:t>
            </a:r>
            <a:r>
              <a:rPr lang="en-US" sz="1400" dirty="0">
                <a:solidFill>
                  <a:schemeClr val="bg2">
                    <a:lumMod val="25000"/>
                  </a:schemeClr>
                </a:solidFill>
              </a:rPr>
              <a:t> School (GGSE) - UC Santa Barbara. (</a:t>
            </a:r>
            <a:r>
              <a:rPr lang="en-US" sz="1400" dirty="0" err="1">
                <a:solidFill>
                  <a:schemeClr val="bg2">
                    <a:lumMod val="25000"/>
                  </a:schemeClr>
                </a:solidFill>
              </a:rPr>
              <a:t>n.d.</a:t>
            </a:r>
            <a:r>
              <a:rPr lang="en-US" sz="1400" dirty="0">
                <a:solidFill>
                  <a:schemeClr val="bg2">
                    <a:lumMod val="25000"/>
                  </a:schemeClr>
                </a:solidFill>
              </a:rPr>
              <a:t>). Retrieved from </a:t>
            </a:r>
            <a:r>
              <a:rPr lang="en-US" sz="1400" dirty="0">
                <a:solidFill>
                  <a:schemeClr val="bg2">
                    <a:lumMod val="25000"/>
                  </a:schemeClr>
                </a:solidFill>
                <a:hlinkClick r:id="rId2"/>
              </a:rPr>
              <a:t>http://</a:t>
            </a:r>
            <a:r>
              <a:rPr lang="en-US" sz="1400" dirty="0" smtClean="0">
                <a:solidFill>
                  <a:schemeClr val="bg2">
                    <a:lumMod val="25000"/>
                  </a:schemeClr>
                </a:solidFill>
                <a:hlinkClick r:id="rId2"/>
              </a:rPr>
              <a:t>education.ucsb.edu/autism/pivotal-response-treatment</a:t>
            </a:r>
            <a:endParaRPr lang="en-US" sz="1400" dirty="0" smtClean="0">
              <a:solidFill>
                <a:schemeClr val="bg2">
                  <a:lumMod val="25000"/>
                </a:schemeClr>
              </a:solidFill>
            </a:endParaRPr>
          </a:p>
          <a:p>
            <a:pPr marL="342900" lvl="1" indent="-342900"/>
            <a:r>
              <a:rPr lang="en-US" sz="1400" dirty="0" err="1"/>
              <a:t>Mohammadzaheri</a:t>
            </a:r>
            <a:r>
              <a:rPr lang="en-US" sz="1400" dirty="0"/>
              <a:t>, F., </a:t>
            </a:r>
            <a:r>
              <a:rPr lang="en-US" sz="1400" dirty="0" err="1"/>
              <a:t>Koegel</a:t>
            </a:r>
            <a:r>
              <a:rPr lang="en-US" sz="1400" dirty="0"/>
              <a:t>, L. L., </a:t>
            </a:r>
            <a:r>
              <a:rPr lang="en-US" sz="1400" dirty="0" err="1"/>
              <a:t>Rezaee</a:t>
            </a:r>
            <a:r>
              <a:rPr lang="en-US" sz="1400" dirty="0"/>
              <a:t>, M., &amp; </a:t>
            </a:r>
            <a:r>
              <a:rPr lang="en-US" sz="1400" dirty="0" err="1"/>
              <a:t>Rafiee</a:t>
            </a:r>
            <a:r>
              <a:rPr lang="en-US" sz="1400" dirty="0"/>
              <a:t>, S. (2014). </a:t>
            </a:r>
            <a:r>
              <a:rPr lang="en-US" sz="1400" i="1" dirty="0"/>
              <a:t>A </a:t>
            </a:r>
            <a:r>
              <a:rPr lang="en-US" sz="1400" i="1" dirty="0" smtClean="0"/>
              <a:t>randomized clinical trial comparison between pivotal response treatment </a:t>
            </a:r>
            <a:r>
              <a:rPr lang="en-US" sz="1400" i="1" dirty="0"/>
              <a:t>(PRT) and </a:t>
            </a:r>
            <a:r>
              <a:rPr lang="en-US" sz="1400" i="1" dirty="0" smtClean="0"/>
              <a:t>structured applied behavior analysis </a:t>
            </a:r>
            <a:r>
              <a:rPr lang="en-US" sz="1400" i="1" dirty="0"/>
              <a:t>(ABA) </a:t>
            </a:r>
            <a:r>
              <a:rPr lang="en-US" sz="1400" i="1" dirty="0" smtClean="0"/>
              <a:t>intervention </a:t>
            </a:r>
            <a:r>
              <a:rPr lang="en-US" sz="1400" i="1" dirty="0"/>
              <a:t>for </a:t>
            </a:r>
            <a:r>
              <a:rPr lang="en-US" sz="1400" i="1" dirty="0" smtClean="0"/>
              <a:t>children </a:t>
            </a:r>
            <a:r>
              <a:rPr lang="en-US" sz="1400" i="1" dirty="0"/>
              <a:t>with </a:t>
            </a:r>
            <a:r>
              <a:rPr lang="en-US" sz="1400" i="1" dirty="0" smtClean="0"/>
              <a:t>autism</a:t>
            </a:r>
            <a:r>
              <a:rPr lang="en-US" sz="1400" dirty="0"/>
              <a:t>. Journal Of Autism &amp; Developmental Disorders, </a:t>
            </a:r>
            <a:r>
              <a:rPr lang="en-US" sz="1400" i="1" dirty="0"/>
              <a:t>44</a:t>
            </a:r>
            <a:r>
              <a:rPr lang="en-US" sz="1400" dirty="0"/>
              <a:t>(11), 2769-2777.</a:t>
            </a:r>
            <a:endParaRPr lang="en-US" sz="1400" dirty="0" smtClean="0">
              <a:solidFill>
                <a:schemeClr val="bg2">
                  <a:lumMod val="25000"/>
                </a:schemeClr>
              </a:solidFill>
            </a:endParaRPr>
          </a:p>
          <a:p>
            <a:pPr marL="342900" lvl="1" indent="-342900"/>
            <a:r>
              <a:rPr lang="en-US" sz="1400" dirty="0"/>
              <a:t>Reed, S. R. (2013). </a:t>
            </a:r>
            <a:r>
              <a:rPr lang="en-US" sz="1400" i="1" dirty="0"/>
              <a:t>Adapting individual components of pivotal response training for the classroom: Using basic research to inform practice</a:t>
            </a:r>
            <a:r>
              <a:rPr lang="en-US" sz="1400" dirty="0"/>
              <a:t>. Dissertation Abstracts International, </a:t>
            </a:r>
            <a:r>
              <a:rPr lang="en-US" sz="1400" i="1" dirty="0"/>
              <a:t>74</a:t>
            </a:r>
            <a:r>
              <a:rPr lang="en-US" sz="1400" dirty="0"/>
              <a:t>, </a:t>
            </a:r>
            <a:endParaRPr lang="en-US" sz="1400" dirty="0" smtClean="0"/>
          </a:p>
          <a:p>
            <a:pPr marL="342900" lvl="1" indent="-342900"/>
            <a:r>
              <a:rPr lang="en-US" sz="1400" dirty="0" err="1" smtClean="0"/>
              <a:t>Schreibman</a:t>
            </a:r>
            <a:r>
              <a:rPr lang="en-US" sz="1400" dirty="0"/>
              <a:t>, L., Dawson, G., </a:t>
            </a:r>
            <a:r>
              <a:rPr lang="en-US" sz="1400" dirty="0" err="1"/>
              <a:t>Stahmer</a:t>
            </a:r>
            <a:r>
              <a:rPr lang="en-US" sz="1400" dirty="0"/>
              <a:t>, A. C., </a:t>
            </a:r>
            <a:r>
              <a:rPr lang="en-US" sz="1400" dirty="0" err="1"/>
              <a:t>Landa</a:t>
            </a:r>
            <a:r>
              <a:rPr lang="en-US" sz="1400" dirty="0"/>
              <a:t>, R., Rogers, S. J., McGee, G. G., </a:t>
            </a:r>
            <a:r>
              <a:rPr lang="en-US" sz="1400" dirty="0" err="1"/>
              <a:t>Kasari</a:t>
            </a:r>
            <a:r>
              <a:rPr lang="en-US" sz="1400" dirty="0"/>
              <a:t>, C., Ingersoll, B., Kaiser, A. P., </a:t>
            </a:r>
            <a:r>
              <a:rPr lang="en-US" sz="1400" dirty="0" err="1"/>
              <a:t>Bruinsma</a:t>
            </a:r>
            <a:r>
              <a:rPr lang="en-US" sz="1400" dirty="0"/>
              <a:t>, Y., </a:t>
            </a:r>
            <a:r>
              <a:rPr lang="en-US" sz="1400" dirty="0" err="1"/>
              <a:t>McNernery</a:t>
            </a:r>
            <a:r>
              <a:rPr lang="en-US" sz="1400" dirty="0"/>
              <a:t>, E., </a:t>
            </a:r>
            <a:r>
              <a:rPr lang="en-US" sz="1400" dirty="0" err="1"/>
              <a:t>Wetherby</a:t>
            </a:r>
            <a:r>
              <a:rPr lang="en-US" sz="1400" dirty="0"/>
              <a:t>, A., </a:t>
            </a:r>
            <a:r>
              <a:rPr lang="en-US" sz="1400" dirty="0" err="1"/>
              <a:t>Halladay</a:t>
            </a:r>
            <a:r>
              <a:rPr lang="en-US" sz="1400" dirty="0"/>
              <a:t>, A. (2015). </a:t>
            </a:r>
            <a:r>
              <a:rPr lang="en-US" sz="1400" i="1" dirty="0"/>
              <a:t>Naturalistic developmental behavioral interventions: empirically validated treatments for autism spectrum disorder. </a:t>
            </a:r>
            <a:r>
              <a:rPr lang="en-US" sz="1400" dirty="0"/>
              <a:t>Journal of Autism and Developmental Disorders, 45, </a:t>
            </a:r>
            <a:r>
              <a:rPr lang="en-US" sz="1400" dirty="0" smtClean="0"/>
              <a:t>2411-2428</a:t>
            </a:r>
          </a:p>
          <a:p>
            <a:pPr marL="342900" lvl="1" indent="-342900"/>
            <a:r>
              <a:rPr lang="en-US" sz="1400" dirty="0" smtClean="0">
                <a:solidFill>
                  <a:schemeClr val="bg2">
                    <a:lumMod val="25000"/>
                  </a:schemeClr>
                </a:solidFill>
              </a:rPr>
              <a:t>Smith, T. &amp; Magyar, C. (2002). </a:t>
            </a:r>
            <a:r>
              <a:rPr lang="en-US" sz="1400" i="1" dirty="0" smtClean="0">
                <a:solidFill>
                  <a:schemeClr val="bg2">
                    <a:lumMod val="25000"/>
                  </a:schemeClr>
                </a:solidFill>
              </a:rPr>
              <a:t>Behavioral Assessment and Treatment.</a:t>
            </a:r>
            <a:r>
              <a:rPr lang="en-US" sz="1400" i="1" dirty="0" smtClean="0">
                <a:solidFill>
                  <a:srgbClr val="FF0000"/>
                </a:solidFill>
              </a:rPr>
              <a:t> </a:t>
            </a:r>
          </a:p>
          <a:p>
            <a:pPr marL="342900" lvl="1" indent="-342900"/>
            <a:r>
              <a:rPr lang="en-US" sz="1400" dirty="0" smtClean="0">
                <a:solidFill>
                  <a:schemeClr val="bg2">
                    <a:lumMod val="25000"/>
                  </a:schemeClr>
                </a:solidFill>
              </a:rPr>
              <a:t>STAR </a:t>
            </a:r>
            <a:r>
              <a:rPr lang="en-US" sz="1400" dirty="0">
                <a:solidFill>
                  <a:schemeClr val="bg2">
                    <a:lumMod val="25000"/>
                  </a:schemeClr>
                </a:solidFill>
              </a:rPr>
              <a:t>Program: Second Edition. (</a:t>
            </a:r>
            <a:r>
              <a:rPr lang="en-US" sz="1400" dirty="0" err="1">
                <a:solidFill>
                  <a:schemeClr val="bg2">
                    <a:lumMod val="25000"/>
                  </a:schemeClr>
                </a:solidFill>
              </a:rPr>
              <a:t>n.d.</a:t>
            </a:r>
            <a:r>
              <a:rPr lang="en-US" sz="1400" dirty="0">
                <a:solidFill>
                  <a:schemeClr val="bg2">
                    <a:lumMod val="25000"/>
                  </a:schemeClr>
                </a:solidFill>
              </a:rPr>
              <a:t>). Retrieved from </a:t>
            </a:r>
            <a:r>
              <a:rPr lang="en-US" sz="1400" dirty="0">
                <a:solidFill>
                  <a:schemeClr val="bg2">
                    <a:lumMod val="25000"/>
                  </a:schemeClr>
                </a:solidFill>
                <a:hlinkClick r:id="rId3"/>
              </a:rPr>
              <a:t>http://</a:t>
            </a:r>
            <a:r>
              <a:rPr lang="en-US" sz="1400" dirty="0" smtClean="0">
                <a:solidFill>
                  <a:schemeClr val="bg2">
                    <a:lumMod val="25000"/>
                  </a:schemeClr>
                </a:solidFill>
                <a:hlinkClick r:id="rId3"/>
              </a:rPr>
              <a:t>starautismsupport.com/star-program-second-edition</a:t>
            </a:r>
            <a:endParaRPr lang="en-US" sz="1400" dirty="0" smtClean="0">
              <a:solidFill>
                <a:schemeClr val="bg2">
                  <a:lumMod val="25000"/>
                </a:schemeClr>
              </a:solidFill>
            </a:endParaRPr>
          </a:p>
          <a:p>
            <a:pPr marL="342900" lvl="1" indent="-342900"/>
            <a:r>
              <a:rPr lang="en-US" sz="1400" dirty="0" err="1" smtClean="0"/>
              <a:t>Suhrheinrich</a:t>
            </a:r>
            <a:r>
              <a:rPr lang="en-US" sz="1400" dirty="0"/>
              <a:t>, J., </a:t>
            </a:r>
            <a:r>
              <a:rPr lang="en-US" sz="1400" dirty="0" err="1"/>
              <a:t>Stahmer</a:t>
            </a:r>
            <a:r>
              <a:rPr lang="en-US" sz="1400" dirty="0"/>
              <a:t>, A. C., Reed, S., </a:t>
            </a:r>
            <a:r>
              <a:rPr lang="en-US" sz="1400" dirty="0" err="1"/>
              <a:t>Schreibman</a:t>
            </a:r>
            <a:r>
              <a:rPr lang="en-US" sz="1400" dirty="0"/>
              <a:t>, L., Reisinger, E., &amp; Mandell, D. (2013). </a:t>
            </a:r>
            <a:r>
              <a:rPr lang="en-US" sz="1400" i="1" dirty="0"/>
              <a:t>Implementation challenges in translating pivotal response training into community settings</a:t>
            </a:r>
            <a:r>
              <a:rPr lang="en-US" sz="1400" dirty="0"/>
              <a:t>. Journal Of Autism And Developmental Disorders, </a:t>
            </a:r>
            <a:r>
              <a:rPr lang="en-US" sz="1400" i="1" dirty="0"/>
              <a:t>43</a:t>
            </a:r>
            <a:r>
              <a:rPr lang="en-US" sz="1400" dirty="0"/>
              <a:t>(12), 2970-2976. </a:t>
            </a:r>
            <a:r>
              <a:rPr lang="en-US" sz="1400" dirty="0" smtClean="0"/>
              <a:t>doi:10.1007/s10803-013-1826-7</a:t>
            </a:r>
          </a:p>
          <a:p>
            <a:pPr marL="342900" lvl="1" indent="-342900"/>
            <a:r>
              <a:rPr lang="en-US" sz="1400" dirty="0" err="1" smtClean="0"/>
              <a:t>Vismara</a:t>
            </a:r>
            <a:r>
              <a:rPr lang="en-US" sz="1400" dirty="0"/>
              <a:t>, L.A., &amp; </a:t>
            </a:r>
            <a:r>
              <a:rPr lang="en-US" sz="1400" dirty="0" err="1"/>
              <a:t>Bogin</a:t>
            </a:r>
            <a:r>
              <a:rPr lang="en-US" sz="1400" dirty="0"/>
              <a:t>, J. (2009). </a:t>
            </a:r>
            <a:r>
              <a:rPr lang="en-US" sz="1400" i="1" dirty="0"/>
              <a:t>Steps for implementation: Pivotal response training. </a:t>
            </a:r>
            <a:r>
              <a:rPr lang="en-US" sz="1400" dirty="0"/>
              <a:t>Sacramento, CA: The National Professional Development Center on Autism Spectrum Disorders, The M.I.N.D. Institute, The University of California at Davis School of Medicine.</a:t>
            </a:r>
          </a:p>
          <a:p>
            <a:pPr marL="342900" lvl="1" indent="-342900"/>
            <a:endParaRPr lang="en-US" dirty="0" smtClean="0"/>
          </a:p>
          <a:p>
            <a:pPr marL="342900" lvl="1" indent="-342900"/>
            <a:endParaRPr lang="en-US" dirty="0" smtClean="0"/>
          </a:p>
          <a:p>
            <a:pPr marL="342900" lvl="1" indent="-342900"/>
            <a:endParaRPr lang="en-US" dirty="0"/>
          </a:p>
          <a:p>
            <a:pPr marL="342900" lvl="1" indent="-342900"/>
            <a:endParaRPr lang="en-US" dirty="0"/>
          </a:p>
          <a:p>
            <a:pPr marL="342900" lvl="1" indent="-342900"/>
            <a:endParaRPr lang="en-US" dirty="0" smtClean="0"/>
          </a:p>
          <a:p>
            <a:endParaRPr lang="en-US" dirty="0"/>
          </a:p>
        </p:txBody>
      </p:sp>
    </p:spTree>
    <p:extLst>
      <p:ext uri="{BB962C8B-B14F-4D97-AF65-F5344CB8AC3E}">
        <p14:creationId xmlns:p14="http://schemas.microsoft.com/office/powerpoint/2010/main" val="365573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Pivotal Response Treatment(PRT)</a:t>
            </a:r>
            <a:r>
              <a:rPr lang="en-US" dirty="0"/>
              <a:t> ®</a:t>
            </a: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Pivotal </a:t>
            </a:r>
            <a:r>
              <a:rPr lang="en-US" dirty="0"/>
              <a:t>Response Training (PRT) is “a method of systematically applying the scientific principles of applied behavior analysis (ABA) to teach learners with autism spectrum disorders (ASD).”  (</a:t>
            </a:r>
            <a:r>
              <a:rPr lang="en-US" dirty="0" err="1"/>
              <a:t>Vismara</a:t>
            </a:r>
            <a:r>
              <a:rPr lang="en-US" dirty="0"/>
              <a:t>, L.A., &amp; </a:t>
            </a:r>
            <a:r>
              <a:rPr lang="en-US" dirty="0" err="1"/>
              <a:t>Bogin</a:t>
            </a:r>
            <a:r>
              <a:rPr lang="en-US" dirty="0"/>
              <a:t>, J. (2009))</a:t>
            </a:r>
          </a:p>
          <a:p>
            <a:endParaRPr lang="en-US" dirty="0" smtClean="0"/>
          </a:p>
          <a:p>
            <a:r>
              <a:rPr lang="en-US" dirty="0" smtClean="0"/>
              <a:t>Alternate names: Pivotal Response Training, Pivotal Response Teaching, Pivotal Response Therapy, Pivotal Response Intervention, and Natural Language Paradigm</a:t>
            </a:r>
          </a:p>
          <a:p>
            <a:endParaRPr lang="en-US" dirty="0" smtClean="0"/>
          </a:p>
          <a:p>
            <a:r>
              <a:rPr lang="en-US" dirty="0" smtClean="0"/>
              <a:t>Roughly 25 or more hours per week</a:t>
            </a:r>
            <a:endParaRPr lang="en-US" dirty="0"/>
          </a:p>
          <a:p>
            <a:endParaRPr lang="en-US" dirty="0"/>
          </a:p>
        </p:txBody>
      </p:sp>
      <p:sp>
        <p:nvSpPr>
          <p:cNvPr id="4" name="Footer Placeholder 3"/>
          <p:cNvSpPr>
            <a:spLocks noGrp="1"/>
          </p:cNvSpPr>
          <p:nvPr>
            <p:ph type="ftr" sz="quarter" idx="11"/>
          </p:nvPr>
        </p:nvSpPr>
        <p:spPr>
          <a:xfrm>
            <a:off x="488920" y="6232359"/>
            <a:ext cx="10171059" cy="625642"/>
          </a:xfrm>
        </p:spPr>
        <p:txBody>
          <a:bodyPr/>
          <a:lstStyle/>
          <a:p>
            <a:r>
              <a:rPr lang="en-US" smtClean="0"/>
              <a:t>https://www.autismspeaks.org/what-autism/treatment/pivotal-response-therapy-prt</a:t>
            </a:r>
            <a:endParaRPr lang="en-US" dirty="0"/>
          </a:p>
        </p:txBody>
      </p:sp>
    </p:spTree>
    <p:extLst>
      <p:ext uri="{BB962C8B-B14F-4D97-AF65-F5344CB8AC3E}">
        <p14:creationId xmlns:p14="http://schemas.microsoft.com/office/powerpoint/2010/main" val="1086548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84" y="1031454"/>
            <a:ext cx="8761413" cy="706964"/>
          </a:xfrm>
        </p:spPr>
        <p:txBody>
          <a:bodyPr/>
          <a:lstStyle/>
          <a:p>
            <a:r>
              <a:rPr lang="en-US" dirty="0" smtClean="0"/>
              <a:t>Pivotal Learning Variables</a:t>
            </a:r>
            <a:endParaRPr lang="en-US" dirty="0"/>
          </a:p>
        </p:txBody>
      </p:sp>
      <p:sp>
        <p:nvSpPr>
          <p:cNvPr id="3" name="Content Placeholder 2"/>
          <p:cNvSpPr>
            <a:spLocks noGrp="1"/>
          </p:cNvSpPr>
          <p:nvPr>
            <p:ph idx="1"/>
          </p:nvPr>
        </p:nvSpPr>
        <p:spPr>
          <a:xfrm>
            <a:off x="651974" y="1949115"/>
            <a:ext cx="9264393" cy="3938337"/>
          </a:xfrm>
        </p:spPr>
        <p:txBody>
          <a:bodyPr>
            <a:noAutofit/>
          </a:bodyPr>
          <a:lstStyle/>
          <a:p>
            <a:endParaRPr lang="en-US" sz="1100" dirty="0" smtClean="0"/>
          </a:p>
          <a:p>
            <a:endParaRPr lang="en-US" sz="1100" dirty="0"/>
          </a:p>
          <a:p>
            <a:r>
              <a:rPr lang="en-US" sz="1200" b="1" dirty="0" smtClean="0"/>
              <a:t>Motivation</a:t>
            </a:r>
          </a:p>
          <a:p>
            <a:pPr lvl="1"/>
            <a:r>
              <a:rPr lang="en-US" sz="1100" dirty="0" smtClean="0"/>
              <a:t>Establish Attention</a:t>
            </a:r>
          </a:p>
          <a:p>
            <a:pPr lvl="1"/>
            <a:r>
              <a:rPr lang="en-US" sz="1100" dirty="0" smtClean="0"/>
              <a:t>Use learner choice and shared control</a:t>
            </a:r>
          </a:p>
          <a:p>
            <a:pPr lvl="1"/>
            <a:r>
              <a:rPr lang="en-US" sz="1100" dirty="0" smtClean="0"/>
              <a:t>Vary tasks and responses (maintenance and acquisition; tasks/materials)</a:t>
            </a:r>
          </a:p>
          <a:p>
            <a:pPr lvl="1"/>
            <a:r>
              <a:rPr lang="en-US" sz="1100" dirty="0" smtClean="0"/>
              <a:t>Natural </a:t>
            </a:r>
            <a:r>
              <a:rPr lang="en-US" sz="1100" dirty="0" err="1" smtClean="0"/>
              <a:t>reinforcers</a:t>
            </a:r>
            <a:r>
              <a:rPr lang="en-US" sz="1100" dirty="0" smtClean="0"/>
              <a:t> and reinforce response attempts</a:t>
            </a:r>
          </a:p>
          <a:p>
            <a:pPr marL="457200" lvl="1" indent="0">
              <a:buNone/>
            </a:pPr>
            <a:endParaRPr lang="en-US" sz="1100" dirty="0" smtClean="0"/>
          </a:p>
          <a:p>
            <a:r>
              <a:rPr lang="en-US" sz="1200" b="1" dirty="0" smtClean="0"/>
              <a:t>Responding to multiple cues</a:t>
            </a:r>
          </a:p>
          <a:p>
            <a:pPr lvl="1"/>
            <a:r>
              <a:rPr lang="en-US" sz="1100" dirty="0" smtClean="0"/>
              <a:t>Varying stimuli and increasing cues (i.e., big red car vs. red car)</a:t>
            </a:r>
          </a:p>
          <a:p>
            <a:pPr lvl="1"/>
            <a:r>
              <a:rPr lang="en-US" sz="1100" dirty="0" smtClean="0"/>
              <a:t>Scheduling reinforcement</a:t>
            </a:r>
          </a:p>
          <a:p>
            <a:pPr lvl="1"/>
            <a:r>
              <a:rPr lang="en-US" sz="1100" dirty="0" smtClean="0"/>
              <a:t>Turn taking</a:t>
            </a:r>
          </a:p>
          <a:p>
            <a:endParaRPr lang="en-US" sz="1100" dirty="0"/>
          </a:p>
        </p:txBody>
      </p:sp>
      <p:sp>
        <p:nvSpPr>
          <p:cNvPr id="4" name="Footer Placeholder 3"/>
          <p:cNvSpPr>
            <a:spLocks noGrp="1"/>
          </p:cNvSpPr>
          <p:nvPr>
            <p:ph type="ftr" sz="quarter" idx="11"/>
          </p:nvPr>
        </p:nvSpPr>
        <p:spPr/>
        <p:txBody>
          <a:bodyPr/>
          <a:lstStyle/>
          <a:p>
            <a:r>
              <a:rPr lang="es-ES" smtClean="0"/>
              <a:t>Vismara, L.A., &amp; Bogin, J. (2009)</a:t>
            </a:r>
            <a:endParaRPr lang="en-US" dirty="0"/>
          </a:p>
        </p:txBody>
      </p:sp>
      <p:pic>
        <p:nvPicPr>
          <p:cNvPr id="1028" name="Picture 4" descr="http://www.wellclean.com/wp-content/themes/artgallery_3.0/images/ca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211" y="2464857"/>
            <a:ext cx="4191979" cy="19156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mattaki.com/new-vehicle-images/312b376b-6817-4205-879a-7ebe6a5f6c86/1dec7841-c5bf-4cdd-b43f-fca1b42d5312/larg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440" y="2464857"/>
            <a:ext cx="3309520" cy="23631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clipartpanda.com/clipart-car-car07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667" y="2715271"/>
            <a:ext cx="29337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4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wipe(down)">
                                      <p:cBhvr>
                                        <p:cTn id="29" dur="500"/>
                                        <p:tgtEl>
                                          <p:spTgt spid="3">
                                            <p:txEl>
                                              <p:pRg st="9" end="9"/>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4"/>
                                        </p:tgtEl>
                                        <p:attrNameLst>
                                          <p:attrName>style.visibility</p:attrName>
                                        </p:attrNameLst>
                                      </p:cBhvr>
                                      <p:to>
                                        <p:strVal val="visible"/>
                                      </p:to>
                                    </p:se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 calcmode="lin" valueType="num">
                                      <p:cBhvr additive="base">
                                        <p:cTn id="44" dur="1000" fill="hold"/>
                                        <p:tgtEl>
                                          <p:spTgt spid="1028"/>
                                        </p:tgtEl>
                                        <p:attrNameLst>
                                          <p:attrName>ppt_x</p:attrName>
                                        </p:attrNameLst>
                                      </p:cBhvr>
                                      <p:tavLst>
                                        <p:tav tm="0">
                                          <p:val>
                                            <p:strVal val="#ppt_x"/>
                                          </p:val>
                                        </p:tav>
                                        <p:tav tm="100000">
                                          <p:val>
                                            <p:strVal val="#ppt_x"/>
                                          </p:val>
                                        </p:tav>
                                      </p:tavLst>
                                    </p:anim>
                                    <p:anim calcmode="lin" valueType="num">
                                      <p:cBhvr additive="base">
                                        <p:cTn id="45" dur="1000" fill="hold"/>
                                        <p:tgtEl>
                                          <p:spTgt spid="10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32"/>
                                        </p:tgtEl>
                                        <p:attrNameLst>
                                          <p:attrName>style.visibility</p:attrName>
                                        </p:attrNameLst>
                                      </p:cBhvr>
                                      <p:to>
                                        <p:strVal val="visible"/>
                                      </p:to>
                                    </p:set>
                                    <p:anim calcmode="lin" valueType="num">
                                      <p:cBhvr>
                                        <p:cTn id="50" dur="2000" fill="hold"/>
                                        <p:tgtEl>
                                          <p:spTgt spid="1032"/>
                                        </p:tgtEl>
                                        <p:attrNameLst>
                                          <p:attrName>ppt_w</p:attrName>
                                        </p:attrNameLst>
                                      </p:cBhvr>
                                      <p:tavLst>
                                        <p:tav tm="0">
                                          <p:val>
                                            <p:fltVal val="0"/>
                                          </p:val>
                                        </p:tav>
                                        <p:tav tm="100000">
                                          <p:val>
                                            <p:strVal val="#ppt_w"/>
                                          </p:val>
                                        </p:tav>
                                      </p:tavLst>
                                    </p:anim>
                                    <p:anim calcmode="lin" valueType="num">
                                      <p:cBhvr>
                                        <p:cTn id="51" dur="2000" fill="hold"/>
                                        <p:tgtEl>
                                          <p:spTgt spid="1032"/>
                                        </p:tgtEl>
                                        <p:attrNameLst>
                                          <p:attrName>ppt_h</p:attrName>
                                        </p:attrNameLst>
                                      </p:cBhvr>
                                      <p:tavLst>
                                        <p:tav tm="0">
                                          <p:val>
                                            <p:fltVal val="0"/>
                                          </p:val>
                                        </p:tav>
                                        <p:tav tm="100000">
                                          <p:val>
                                            <p:strVal val="#ppt_h"/>
                                          </p:val>
                                        </p:tav>
                                      </p:tavLst>
                                    </p:anim>
                                    <p:animEffect transition="in" filter="fade">
                                      <p:cBhvr>
                                        <p:cTn id="52"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Pivotal Learning </a:t>
            </a:r>
            <a:r>
              <a:rPr lang="en-US" dirty="0" smtClean="0"/>
              <a:t>Variables (continued)</a:t>
            </a:r>
            <a:endParaRPr lang="en-US" dirty="0"/>
          </a:p>
        </p:txBody>
      </p:sp>
      <p:sp>
        <p:nvSpPr>
          <p:cNvPr id="3" name="Content Placeholder 2"/>
          <p:cNvSpPr>
            <a:spLocks noGrp="1"/>
          </p:cNvSpPr>
          <p:nvPr>
            <p:ph idx="1"/>
          </p:nvPr>
        </p:nvSpPr>
        <p:spPr>
          <a:xfrm>
            <a:off x="663830" y="2603500"/>
            <a:ext cx="8825659" cy="3416300"/>
          </a:xfrm>
        </p:spPr>
        <p:txBody>
          <a:bodyPr/>
          <a:lstStyle/>
          <a:p>
            <a:r>
              <a:rPr lang="en-US" sz="1200" b="1" dirty="0"/>
              <a:t>Self-management</a:t>
            </a:r>
          </a:p>
          <a:p>
            <a:pPr lvl="1"/>
            <a:r>
              <a:rPr lang="en-US" sz="1100" dirty="0"/>
              <a:t>Clearly defined target behavior with collection frequency and </a:t>
            </a:r>
            <a:r>
              <a:rPr lang="en-US" sz="1100" dirty="0" smtClean="0"/>
              <a:t>collection </a:t>
            </a:r>
            <a:r>
              <a:rPr lang="en-US" sz="1100" dirty="0"/>
              <a:t>method</a:t>
            </a:r>
          </a:p>
          <a:p>
            <a:pPr lvl="1"/>
            <a:r>
              <a:rPr lang="en-US" sz="1100" dirty="0"/>
              <a:t>Teach how to discriminate desirable and </a:t>
            </a:r>
            <a:r>
              <a:rPr lang="en-US" sz="1100" dirty="0" smtClean="0"/>
              <a:t>undesirable behavior</a:t>
            </a:r>
            <a:endParaRPr lang="en-US" sz="1100" dirty="0"/>
          </a:p>
          <a:p>
            <a:pPr lvl="1"/>
            <a:r>
              <a:rPr lang="en-US" sz="1100" dirty="0"/>
              <a:t>Gradually increase time for </a:t>
            </a:r>
            <a:r>
              <a:rPr lang="en-US" sz="1100" dirty="0" smtClean="0"/>
              <a:t>self-management </a:t>
            </a:r>
          </a:p>
          <a:p>
            <a:pPr lvl="1"/>
            <a:endParaRPr lang="en-US" sz="1100" dirty="0"/>
          </a:p>
          <a:p>
            <a:r>
              <a:rPr lang="en-US" sz="1200" b="1" dirty="0"/>
              <a:t>Self-initiations </a:t>
            </a:r>
          </a:p>
          <a:p>
            <a:pPr lvl="1"/>
            <a:r>
              <a:rPr lang="en-US" sz="1100" dirty="0"/>
              <a:t>Peer mediated strategies</a:t>
            </a:r>
          </a:p>
          <a:p>
            <a:pPr lvl="1"/>
            <a:r>
              <a:rPr lang="en-US" sz="1100" dirty="0"/>
              <a:t>Social initiations</a:t>
            </a:r>
          </a:p>
          <a:p>
            <a:pPr lvl="1"/>
            <a:r>
              <a:rPr lang="en-US" sz="1100" dirty="0"/>
              <a:t>Question asking</a:t>
            </a:r>
          </a:p>
          <a:p>
            <a:pPr lvl="1"/>
            <a:r>
              <a:rPr lang="en-US" sz="1100" dirty="0"/>
              <a:t>Language communication and social skill</a:t>
            </a:r>
          </a:p>
          <a:p>
            <a:endParaRPr lang="en-US" dirty="0"/>
          </a:p>
        </p:txBody>
      </p:sp>
      <p:sp>
        <p:nvSpPr>
          <p:cNvPr id="4" name="Footer Placeholder 3"/>
          <p:cNvSpPr>
            <a:spLocks noGrp="1"/>
          </p:cNvSpPr>
          <p:nvPr>
            <p:ph type="ftr" sz="quarter" idx="11"/>
          </p:nvPr>
        </p:nvSpPr>
        <p:spPr/>
        <p:txBody>
          <a:bodyPr/>
          <a:lstStyle/>
          <a:p>
            <a:r>
              <a:rPr lang="es-ES" smtClean="0"/>
              <a:t>Vismara, L.A., &amp; Bogin, J. (2009)</a:t>
            </a:r>
            <a:endParaRPr lang="en-US" dirty="0"/>
          </a:p>
        </p:txBody>
      </p:sp>
      <p:pic>
        <p:nvPicPr>
          <p:cNvPr id="2052" name="Picture 4" descr="http://www.newportbeachindy.com/wp-content/uploads/2013/07/five-minu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562" y="2603500"/>
            <a:ext cx="1913857" cy="1971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eviews.123rf.com/images/frbird/frbird1304/frbird130400009/19244981-Blue-timer-10-minutes-Vector-illustration-Stock-Vector-minutes-watch-st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993" y="2392701"/>
            <a:ext cx="2346993" cy="23469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nstagrambootcamp.com/20-min-cl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674" y="2485383"/>
            <a:ext cx="2161630" cy="21616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lipartion.com/wp-content/uploads/2015/10/question-mark-clipart-free-clip-art-imag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432" y="3391369"/>
            <a:ext cx="1384467" cy="236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8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par>
                          <p:cTn id="17" fill="hold">
                            <p:stCondLst>
                              <p:cond delay="0"/>
                            </p:stCondLst>
                            <p:childTnLst>
                              <p:par>
                                <p:cTn id="18" presetID="6" presetClass="entr" presetSubtype="16" fill="hold" nodeType="afterEffect">
                                  <p:stCondLst>
                                    <p:cond delay="500"/>
                                  </p:stCondLst>
                                  <p:childTnLst>
                                    <p:set>
                                      <p:cBhvr>
                                        <p:cTn id="19" dur="1" fill="hold">
                                          <p:stCondLst>
                                            <p:cond delay="0"/>
                                          </p:stCondLst>
                                        </p:cTn>
                                        <p:tgtEl>
                                          <p:spTgt spid="2054"/>
                                        </p:tgtEl>
                                        <p:attrNameLst>
                                          <p:attrName>style.visibility</p:attrName>
                                        </p:attrNameLst>
                                      </p:cBhvr>
                                      <p:to>
                                        <p:strVal val="visible"/>
                                      </p:to>
                                    </p:set>
                                    <p:animEffect transition="in" filter="circle(in)">
                                      <p:cBhvr>
                                        <p:cTn id="20" dur="1000"/>
                                        <p:tgtEl>
                                          <p:spTgt spid="2054"/>
                                        </p:tgtEl>
                                      </p:cBhvr>
                                    </p:animEffect>
                                  </p:childTnLst>
                                </p:cTn>
                              </p:par>
                            </p:childTnLst>
                          </p:cTn>
                        </p:par>
                        <p:par>
                          <p:cTn id="21" fill="hold">
                            <p:stCondLst>
                              <p:cond delay="1500"/>
                            </p:stCondLst>
                            <p:childTnLst>
                              <p:par>
                                <p:cTn id="22" presetID="21" presetClass="entr" presetSubtype="1" fill="hold" nodeType="afterEffect">
                                  <p:stCondLst>
                                    <p:cond delay="500"/>
                                  </p:stCondLst>
                                  <p:childTnLst>
                                    <p:set>
                                      <p:cBhvr>
                                        <p:cTn id="23" dur="1" fill="hold">
                                          <p:stCondLst>
                                            <p:cond delay="0"/>
                                          </p:stCondLst>
                                        </p:cTn>
                                        <p:tgtEl>
                                          <p:spTgt spid="2058"/>
                                        </p:tgtEl>
                                        <p:attrNameLst>
                                          <p:attrName>style.visibility</p:attrName>
                                        </p:attrNameLst>
                                      </p:cBhvr>
                                      <p:to>
                                        <p:strVal val="visible"/>
                                      </p:to>
                                    </p:set>
                                    <p:animEffect transition="in" filter="wheel(1)">
                                      <p:cBhvr>
                                        <p:cTn id="24" dur="1000"/>
                                        <p:tgtEl>
                                          <p:spTgt spid="205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2060"/>
                                        </p:tgtEl>
                                        <p:attrNameLst>
                                          <p:attrName>style.visibility</p:attrName>
                                        </p:attrNameLst>
                                      </p:cBhvr>
                                      <p:to>
                                        <p:strVal val="visible"/>
                                      </p:to>
                                    </p:set>
                                    <p:animEffect transition="in" filter="circle(in)">
                                      <p:cBhvr>
                                        <p:cTn id="50"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a:t>
            </a:r>
            <a:r>
              <a:rPr lang="en-US" dirty="0"/>
              <a:t>U</a:t>
            </a:r>
            <a:r>
              <a:rPr lang="en-US" dirty="0" smtClean="0"/>
              <a:t>ses of PRT</a:t>
            </a:r>
            <a:endParaRPr lang="en-US" dirty="0"/>
          </a:p>
        </p:txBody>
      </p:sp>
      <p:sp>
        <p:nvSpPr>
          <p:cNvPr id="3" name="Content Placeholder 2"/>
          <p:cNvSpPr>
            <a:spLocks noGrp="1"/>
          </p:cNvSpPr>
          <p:nvPr>
            <p:ph idx="1"/>
          </p:nvPr>
        </p:nvSpPr>
        <p:spPr/>
        <p:txBody>
          <a:bodyPr>
            <a:normAutofit/>
          </a:bodyPr>
          <a:lstStyle/>
          <a:p>
            <a:endParaRPr lang="en-US" sz="1600" dirty="0" smtClean="0">
              <a:solidFill>
                <a:schemeClr val="tx1"/>
              </a:solidFill>
            </a:endParaRPr>
          </a:p>
          <a:p>
            <a:r>
              <a:rPr lang="en-US" sz="1600" dirty="0" smtClean="0">
                <a:solidFill>
                  <a:schemeClr val="tx1"/>
                </a:solidFill>
              </a:rPr>
              <a:t>Classrooms</a:t>
            </a:r>
          </a:p>
          <a:p>
            <a:pPr lvl="1"/>
            <a:r>
              <a:rPr lang="en-US" sz="1400" dirty="0" smtClean="0">
                <a:solidFill>
                  <a:schemeClr val="tx1"/>
                </a:solidFill>
              </a:rPr>
              <a:t>Often adapted or in conjunction with other interventions</a:t>
            </a:r>
            <a:endParaRPr lang="en-US" sz="1600" dirty="0" smtClean="0">
              <a:solidFill>
                <a:schemeClr val="tx1"/>
              </a:solidFill>
            </a:endParaRPr>
          </a:p>
          <a:p>
            <a:r>
              <a:rPr lang="en-US" sz="1600" dirty="0" smtClean="0">
                <a:solidFill>
                  <a:schemeClr val="tx1"/>
                </a:solidFill>
              </a:rPr>
              <a:t>Community settings</a:t>
            </a:r>
          </a:p>
          <a:p>
            <a:r>
              <a:rPr lang="en-US" sz="1600" dirty="0" smtClean="0">
                <a:solidFill>
                  <a:schemeClr val="tx1"/>
                </a:solidFill>
              </a:rPr>
              <a:t>Home </a:t>
            </a:r>
          </a:p>
          <a:p>
            <a:r>
              <a:rPr lang="en-US" sz="1600" dirty="0" smtClean="0">
                <a:solidFill>
                  <a:schemeClr val="bg2">
                    <a:lumMod val="25000"/>
                  </a:schemeClr>
                </a:solidFill>
              </a:rPr>
              <a:t>Early </a:t>
            </a:r>
            <a:r>
              <a:rPr lang="en-US" sz="1600" dirty="0">
                <a:solidFill>
                  <a:schemeClr val="bg2">
                    <a:lumMod val="25000"/>
                  </a:schemeClr>
                </a:solidFill>
              </a:rPr>
              <a:t>Start Denver Model (ESDM): “a comprehensive behavioral early intervention approach for children with autism ages 12-48 months” (Autism Speaks)</a:t>
            </a:r>
          </a:p>
          <a:p>
            <a:pPr lvl="1"/>
            <a:r>
              <a:rPr lang="en-US" dirty="0">
                <a:solidFill>
                  <a:schemeClr val="bg2">
                    <a:lumMod val="25000"/>
                  </a:schemeClr>
                </a:solidFill>
              </a:rPr>
              <a:t>Based in Applied Behavioral Analysis</a:t>
            </a:r>
          </a:p>
          <a:p>
            <a:pPr lvl="1"/>
            <a:r>
              <a:rPr lang="en-US" dirty="0">
                <a:solidFill>
                  <a:schemeClr val="bg2">
                    <a:lumMod val="25000"/>
                  </a:schemeClr>
                </a:solidFill>
              </a:rPr>
              <a:t>Requires professional training </a:t>
            </a:r>
          </a:p>
          <a:p>
            <a:endParaRPr lang="en-US" sz="1600" dirty="0" smtClean="0">
              <a:solidFill>
                <a:srgbClr val="FF0000"/>
              </a:solidFill>
            </a:endParaRPr>
          </a:p>
        </p:txBody>
      </p:sp>
    </p:spTree>
    <p:extLst>
      <p:ext uri="{BB962C8B-B14F-4D97-AF65-F5344CB8AC3E}">
        <p14:creationId xmlns:p14="http://schemas.microsoft.com/office/powerpoint/2010/main" val="88662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332" y="577353"/>
            <a:ext cx="8761413" cy="708025"/>
          </a:xfrm>
        </p:spPr>
        <p:txBody>
          <a:bodyPr/>
          <a:lstStyle/>
          <a:p>
            <a:r>
              <a:rPr lang="en-US" dirty="0" smtClean="0">
                <a:solidFill>
                  <a:schemeClr val="accent6">
                    <a:lumMod val="50000"/>
                  </a:schemeClr>
                </a:solidFill>
              </a:rPr>
              <a:t>Strategies for Teaching based on Autism Research (STAR)</a:t>
            </a:r>
            <a:endParaRPr lang="en-US" dirty="0">
              <a:solidFill>
                <a:schemeClr val="accent6">
                  <a:lumMod val="50000"/>
                </a:schemeClr>
              </a:solidFill>
            </a:endParaRPr>
          </a:p>
        </p:txBody>
      </p:sp>
      <p:sp>
        <p:nvSpPr>
          <p:cNvPr id="8" name="TextBox 7"/>
          <p:cNvSpPr txBox="1"/>
          <p:nvPr/>
        </p:nvSpPr>
        <p:spPr>
          <a:xfrm>
            <a:off x="859810" y="1869743"/>
            <a:ext cx="8147714" cy="458587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Manualized treatment program IN A BOX!</a:t>
            </a:r>
          </a:p>
          <a:p>
            <a:pPr marL="285750" indent="-285750">
              <a:buFont typeface="Wingdings" panose="05000000000000000000" pitchFamily="2" charset="2"/>
              <a:buChar char="Ø"/>
            </a:pPr>
            <a:endParaRPr lang="en-US" dirty="0" smtClean="0"/>
          </a:p>
          <a:p>
            <a:pPr marL="285750" lvl="2" indent="-285750">
              <a:buFont typeface="Wingdings" panose="05000000000000000000" pitchFamily="2" charset="2"/>
              <a:buChar char="Ø"/>
            </a:pPr>
            <a:r>
              <a:rPr lang="en-US" dirty="0" smtClean="0"/>
              <a:t>“</a:t>
            </a:r>
            <a:r>
              <a:rPr lang="en-US" dirty="0"/>
              <a:t>The ABA (Applied Behavior Analysis) instructional methods of discrete trial training, pivotal response training and teaching functional routines form the instructional base of this comprehensive program for children with autism</a:t>
            </a:r>
            <a:r>
              <a:rPr lang="en-US" dirty="0" smtClean="0"/>
              <a:t>.”</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3 levels</a:t>
            </a:r>
          </a:p>
          <a:p>
            <a:pPr marL="742950" lvl="1" indent="-285750">
              <a:buFont typeface="Wingdings" panose="05000000000000000000" pitchFamily="2" charset="2"/>
              <a:buChar char="Ø"/>
            </a:pPr>
            <a:r>
              <a:rPr lang="en-US" sz="1600" dirty="0" smtClean="0"/>
              <a:t>1: Basic verbal communication and following simple instructions</a:t>
            </a:r>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2: Increase sentence length, interactive play, learn numbers, letters, sight words and answer “</a:t>
            </a:r>
            <a:r>
              <a:rPr lang="en-US" sz="1600" dirty="0" err="1" smtClean="0"/>
              <a:t>wh</a:t>
            </a:r>
            <a:r>
              <a:rPr lang="en-US" sz="1600" dirty="0" smtClean="0"/>
              <a:t>” questions </a:t>
            </a:r>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3: Expands vocab and sight words, increases academic skills (reading, story recall, subtraction, addition) and follows more complex routines</a:t>
            </a:r>
          </a:p>
          <a:p>
            <a:pPr marL="742950" lvl="1"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Maps onto IEPs</a:t>
            </a:r>
            <a:endParaRPr lang="en-US" dirty="0"/>
          </a:p>
        </p:txBody>
      </p:sp>
      <p:sp>
        <p:nvSpPr>
          <p:cNvPr id="9" name="Footer Placeholder 8"/>
          <p:cNvSpPr>
            <a:spLocks noGrp="1"/>
          </p:cNvSpPr>
          <p:nvPr>
            <p:ph type="ftr" sz="quarter" idx="11"/>
          </p:nvPr>
        </p:nvSpPr>
        <p:spPr/>
        <p:txBody>
          <a:bodyPr/>
          <a:lstStyle/>
          <a:p>
            <a:r>
              <a:rPr lang="en-US" smtClean="0"/>
              <a:t>http://starautismsupport.com/star-program-second-edition</a:t>
            </a:r>
            <a:endParaRPr lang="en-US" dirty="0"/>
          </a:p>
        </p:txBody>
      </p:sp>
    </p:spTree>
    <p:extLst>
      <p:ext uri="{BB962C8B-B14F-4D97-AF65-F5344CB8AC3E}">
        <p14:creationId xmlns:p14="http://schemas.microsoft.com/office/powerpoint/2010/main" val="3022528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1000"/>
                                        <p:tgtEl>
                                          <p:spTgt spid="8">
                                            <p:txEl>
                                              <p:pRg st="4" end="4"/>
                                            </p:txEl>
                                          </p:spTgt>
                                        </p:tgtEl>
                                      </p:cBhvr>
                                    </p:animEffect>
                                    <p:anim calcmode="lin" valueType="num">
                                      <p:cBhvr>
                                        <p:cTn id="1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fade">
                                      <p:cBhvr>
                                        <p:cTn id="26" dur="1000"/>
                                        <p:tgtEl>
                                          <p:spTgt spid="8">
                                            <p:txEl>
                                              <p:pRg st="7" end="7"/>
                                            </p:txEl>
                                          </p:spTgt>
                                        </p:tgtEl>
                                      </p:cBhvr>
                                    </p:animEffect>
                                    <p:anim calcmode="lin" valueType="num">
                                      <p:cBhvr>
                                        <p:cTn id="2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fade">
                                      <p:cBhvr>
                                        <p:cTn id="31" dur="1000"/>
                                        <p:tgtEl>
                                          <p:spTgt spid="8">
                                            <p:txEl>
                                              <p:pRg st="9" end="9"/>
                                            </p:txEl>
                                          </p:spTgt>
                                        </p:tgtEl>
                                      </p:cBhvr>
                                    </p:animEffect>
                                    <p:anim calcmode="lin" valueType="num">
                                      <p:cBhvr>
                                        <p:cTn id="3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wipe(down)">
                                      <p:cBhvr>
                                        <p:cTn id="3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ducation.ucsb.edu/sites/default/files/autism_center/images/PRT%20Motivation%20Man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367" y="3511220"/>
            <a:ext cx="2115430" cy="31927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UCSB </a:t>
            </a:r>
            <a:r>
              <a:rPr lang="en-US" dirty="0" err="1" smtClean="0"/>
              <a:t>Koegel</a:t>
            </a:r>
            <a:r>
              <a:rPr lang="en-US" dirty="0" smtClean="0"/>
              <a:t> Autism Center</a:t>
            </a:r>
            <a:endParaRPr lang="en-US" dirty="0"/>
          </a:p>
        </p:txBody>
      </p:sp>
      <p:sp>
        <p:nvSpPr>
          <p:cNvPr id="3" name="Content Placeholder 2"/>
          <p:cNvSpPr>
            <a:spLocks noGrp="1"/>
          </p:cNvSpPr>
          <p:nvPr>
            <p:ph idx="1"/>
          </p:nvPr>
        </p:nvSpPr>
        <p:spPr/>
        <p:txBody>
          <a:bodyPr>
            <a:normAutofit lnSpcReduction="10000"/>
          </a:bodyPr>
          <a:lstStyle/>
          <a:p>
            <a:r>
              <a:rPr lang="en-US" dirty="0"/>
              <a:t>Naturalistic technique</a:t>
            </a:r>
          </a:p>
          <a:p>
            <a:endParaRPr lang="en-US" dirty="0" smtClean="0"/>
          </a:p>
          <a:p>
            <a:r>
              <a:rPr lang="en-US" dirty="0" smtClean="0"/>
              <a:t>“Used to teach language, decrease disruptive/self-stimulatory behaviors, and increase social, communication, and academic skills”</a:t>
            </a:r>
          </a:p>
          <a:p>
            <a:endParaRPr lang="en-US" dirty="0" smtClean="0"/>
          </a:p>
          <a:p>
            <a:r>
              <a:rPr lang="en-US" dirty="0" smtClean="0"/>
              <a:t>Child choice and direction are key</a:t>
            </a:r>
          </a:p>
          <a:p>
            <a:pPr lvl="1"/>
            <a:r>
              <a:rPr lang="en-US" dirty="0" smtClean="0"/>
              <a:t>Natural </a:t>
            </a:r>
            <a:r>
              <a:rPr lang="en-US" dirty="0" err="1" smtClean="0"/>
              <a:t>reinforcers</a:t>
            </a:r>
            <a:endParaRPr lang="en-US" dirty="0"/>
          </a:p>
          <a:p>
            <a:endParaRPr lang="en-US" dirty="0"/>
          </a:p>
          <a:p>
            <a:r>
              <a:rPr lang="en-US" dirty="0"/>
              <a:t>Over 200 peer reviewed journal articles and 30 books and manuals</a:t>
            </a:r>
          </a:p>
          <a:p>
            <a:endParaRPr lang="en-US" dirty="0" smtClean="0"/>
          </a:p>
          <a:p>
            <a:pPr lvl="1"/>
            <a:endParaRPr lang="en-US" dirty="0">
              <a:noFill/>
            </a:endParaRPr>
          </a:p>
          <a:p>
            <a:endParaRPr lang="en-US" dirty="0"/>
          </a:p>
        </p:txBody>
      </p:sp>
      <p:sp>
        <p:nvSpPr>
          <p:cNvPr id="4" name="Footer Placeholder 3"/>
          <p:cNvSpPr>
            <a:spLocks noGrp="1"/>
          </p:cNvSpPr>
          <p:nvPr>
            <p:ph type="ftr" sz="quarter" idx="11"/>
          </p:nvPr>
        </p:nvSpPr>
        <p:spPr>
          <a:xfrm>
            <a:off x="561110" y="6391838"/>
            <a:ext cx="10243248" cy="466162"/>
          </a:xfrm>
        </p:spPr>
        <p:txBody>
          <a:bodyPr/>
          <a:lstStyle/>
          <a:p>
            <a:r>
              <a:rPr lang="en-US" smtClean="0"/>
              <a:t>http://education.ucsb.edu/autism/pivotal-response-treatment/general-information</a:t>
            </a:r>
            <a:endParaRPr lang="en-US" dirty="0"/>
          </a:p>
        </p:txBody>
      </p:sp>
      <p:pic>
        <p:nvPicPr>
          <p:cNvPr id="4100" name="Picture 4" descr="http://education.ucsb.edu/sites/default/files/autism_center/images/prtpocketgu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108" y="680075"/>
            <a:ext cx="2061128" cy="31027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ducation.ucsb.edu/sites/default/files/autism_center/images/prtboo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550" y="3634698"/>
            <a:ext cx="2033703" cy="29052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ducation.ucsb.edu/sites/default/files/autism_center/images/First%20Wor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619" y="1530506"/>
            <a:ext cx="2219135" cy="28818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education.ucsb.edu/sites/default/files/autism_center/images/PRT%20Initiations%20Manu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699" y="420310"/>
            <a:ext cx="2219815" cy="336253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autismprthelp.com/resources/Socialization.png.opt124x178o0%2C0s124x17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373" y="4076441"/>
            <a:ext cx="2109286" cy="302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2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102"/>
                                        </p:tgtEl>
                                        <p:attrNameLst>
                                          <p:attrName>style.visibility</p:attrName>
                                        </p:attrNameLst>
                                      </p:cBhvr>
                                      <p:to>
                                        <p:strVal val="visible"/>
                                      </p:to>
                                    </p:set>
                                  </p:childTnLst>
                                </p:cTn>
                              </p:par>
                              <p:par>
                                <p:cTn id="9" presetID="2" presetClass="entr" presetSubtype="4" fill="hold" nodeType="withEffect">
                                  <p:stCondLst>
                                    <p:cond delay="100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1000" fill="hold"/>
                                        <p:tgtEl>
                                          <p:spTgt spid="4100"/>
                                        </p:tgtEl>
                                        <p:attrNameLst>
                                          <p:attrName>ppt_x</p:attrName>
                                        </p:attrNameLst>
                                      </p:cBhvr>
                                      <p:tavLst>
                                        <p:tav tm="0">
                                          <p:val>
                                            <p:strVal val="#ppt_x"/>
                                          </p:val>
                                        </p:tav>
                                        <p:tav tm="100000">
                                          <p:val>
                                            <p:strVal val="#ppt_x"/>
                                          </p:val>
                                        </p:tav>
                                      </p:tavLst>
                                    </p:anim>
                                    <p:anim calcmode="lin" valueType="num">
                                      <p:cBhvr additive="base">
                                        <p:cTn id="16" dur="1000" fill="hold"/>
                                        <p:tgtEl>
                                          <p:spTgt spid="41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1250" fill="hold"/>
                                        <p:tgtEl>
                                          <p:spTgt spid="4106"/>
                                        </p:tgtEl>
                                        <p:attrNameLst>
                                          <p:attrName>ppt_x</p:attrName>
                                        </p:attrNameLst>
                                      </p:cBhvr>
                                      <p:tavLst>
                                        <p:tav tm="0">
                                          <p:val>
                                            <p:strVal val="#ppt_x"/>
                                          </p:val>
                                        </p:tav>
                                        <p:tav tm="100000">
                                          <p:val>
                                            <p:strVal val="#ppt_x"/>
                                          </p:val>
                                        </p:tav>
                                      </p:tavLst>
                                    </p:anim>
                                    <p:anim calcmode="lin" valueType="num">
                                      <p:cBhvr additive="base">
                                        <p:cTn id="20" dur="1250" fill="hold"/>
                                        <p:tgtEl>
                                          <p:spTgt spid="410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000"/>
                                  </p:stCondLst>
                                  <p:childTnLst>
                                    <p:set>
                                      <p:cBhvr>
                                        <p:cTn id="22" dur="1" fill="hold">
                                          <p:stCondLst>
                                            <p:cond delay="0"/>
                                          </p:stCondLst>
                                        </p:cTn>
                                        <p:tgtEl>
                                          <p:spTgt spid="4108"/>
                                        </p:tgtEl>
                                        <p:attrNameLst>
                                          <p:attrName>style.visibility</p:attrName>
                                        </p:attrNameLst>
                                      </p:cBhvr>
                                      <p:to>
                                        <p:strVal val="visible"/>
                                      </p:to>
                                    </p:set>
                                    <p:anim calcmode="lin" valueType="num">
                                      <p:cBhvr additive="base">
                                        <p:cTn id="23" dur="500" fill="hold"/>
                                        <p:tgtEl>
                                          <p:spTgt spid="4108"/>
                                        </p:tgtEl>
                                        <p:attrNameLst>
                                          <p:attrName>ppt_x</p:attrName>
                                        </p:attrNameLst>
                                      </p:cBhvr>
                                      <p:tavLst>
                                        <p:tav tm="0">
                                          <p:val>
                                            <p:strVal val="#ppt_x"/>
                                          </p:val>
                                        </p:tav>
                                        <p:tav tm="100000">
                                          <p:val>
                                            <p:strVal val="#ppt_x"/>
                                          </p:val>
                                        </p:tav>
                                      </p:tavLst>
                                    </p:anim>
                                    <p:anim calcmode="lin" valueType="num">
                                      <p:cBhvr additive="base">
                                        <p:cTn id="24"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19302</TotalTime>
  <Words>3057</Words>
  <Application>Microsoft Office PowerPoint</Application>
  <PresentationFormat>Widescreen</PresentationFormat>
  <Paragraphs>412</Paragraphs>
  <Slides>36</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Wingdings</vt:lpstr>
      <vt:lpstr>Wingdings 3</vt:lpstr>
      <vt:lpstr>Ion Boardroom</vt:lpstr>
      <vt:lpstr>Pivotal Response Treatment® and How it Maps onto Discrete Trial Training</vt:lpstr>
      <vt:lpstr>Overview</vt:lpstr>
      <vt:lpstr>Autism Review</vt:lpstr>
      <vt:lpstr>Pivotal Response Treatment(PRT) ®</vt:lpstr>
      <vt:lpstr>Pivotal Learning Variables</vt:lpstr>
      <vt:lpstr>Pivotal Learning Variables (continued)</vt:lpstr>
      <vt:lpstr>Applications and Uses of PRT</vt:lpstr>
      <vt:lpstr>Strategies for Teaching based on Autism Research (STAR)</vt:lpstr>
      <vt:lpstr>UCSB Koegel Autism Center</vt:lpstr>
      <vt:lpstr>Current Reviews of PRT</vt:lpstr>
      <vt:lpstr>Meta-Analysis of Pivotal Response Training for Children with Autism Spectrum Disorders</vt:lpstr>
      <vt:lpstr>Meta-analysis: Inclusion/Exclusion Criteria</vt:lpstr>
      <vt:lpstr>Meta-Analysis: Participants and setting </vt:lpstr>
      <vt:lpstr>Meta-Analysis: Administration Styles and types of interveners </vt:lpstr>
      <vt:lpstr>Dependent Variables</vt:lpstr>
      <vt:lpstr>Discussion</vt:lpstr>
      <vt:lpstr>Discussion (continued)</vt:lpstr>
      <vt:lpstr>Limitations </vt:lpstr>
      <vt:lpstr>Future Directions </vt:lpstr>
      <vt:lpstr>Official PRT Training </vt:lpstr>
      <vt:lpstr>Limitations and Criticism of PRT </vt:lpstr>
      <vt:lpstr>Suggestions for Future Research</vt:lpstr>
      <vt:lpstr>PRT Video</vt:lpstr>
      <vt:lpstr>Another Example of PRT </vt:lpstr>
      <vt:lpstr>Pivotal Response Training </vt:lpstr>
      <vt:lpstr>Discrete Trial Training (DTT)</vt:lpstr>
      <vt:lpstr>DTT video</vt:lpstr>
      <vt:lpstr>Applications of DTT</vt:lpstr>
      <vt:lpstr>Discrete Trial Training  </vt:lpstr>
      <vt:lpstr>A Randomized Clinical Trial Comparison Between Pivotal Response Treatment (PRT) and Structured Applied Behavior Analysis (ABA) Intervention for Children with Autism</vt:lpstr>
      <vt:lpstr>Comparisons</vt:lpstr>
      <vt:lpstr>Incidental Teaching </vt:lpstr>
      <vt:lpstr>Other Similar Methods </vt:lpstr>
      <vt:lpstr>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Pivotal Response Training and How it Maps onto DTT</dc:title>
  <dc:creator>Amelia</dc:creator>
  <cp:lastModifiedBy>Julia Hood</cp:lastModifiedBy>
  <cp:revision>200</cp:revision>
  <dcterms:created xsi:type="dcterms:W3CDTF">2016-03-24T03:03:51Z</dcterms:created>
  <dcterms:modified xsi:type="dcterms:W3CDTF">2016-09-12T21:19:47Z</dcterms:modified>
</cp:coreProperties>
</file>