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35.xml" ContentType="application/vnd.openxmlformats-officedocument.presentationml.slideLayout+xml"/>
  <Override PartName="/ppt/slides/slide22.xml" ContentType="application/vnd.openxmlformats-officedocument.presentationml.slide+xml"/>
  <Override PartName="/ppt/slideLayouts/slideLayout51.xml" ContentType="application/vnd.openxmlformats-officedocument.presentationml.slideLayout+xml"/>
  <Override PartName="/ppt/diagrams/colors1.xml" ContentType="application/vnd.openxmlformats-officedocument.drawingml.diagramColors+xml"/>
  <Override PartName="/docProps/app.xml" ContentType="application/vnd.openxmlformats-officedocument.extended-properties+xml"/>
  <Override PartName="/ppt/slideLayouts/slideLayout23.xml" ContentType="application/vnd.openxmlformats-officedocument.presentationml.slideLayout+xml"/>
  <Override PartName="/ppt/diagrams/layout1.xml" ContentType="application/vnd.openxmlformats-officedocument.drawingml.diagramLayout+xml"/>
  <Override PartName="/ppt/slides/slide11.xml" ContentType="application/vnd.openxmlformats-officedocument.presentationml.slide+xml"/>
  <Override PartName="/ppt/slides/slide18.xml" ContentType="application/vnd.openxmlformats-officedocument.presentationml.slide+xml"/>
  <Override PartName="/ppt/slideLayouts/slideLayout21.xml" ContentType="application/vnd.openxmlformats-officedocument.presentationml.slideLayout+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17.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slideLayouts/slideLayout56.xml" ContentType="application/vnd.openxmlformats-officedocument.presentationml.slideLayout+xml"/>
  <Override PartName="/ppt/diagrams/data1.xml" ContentType="application/vnd.openxmlformats-officedocument.drawingml.diagramData+xml"/>
  <Override PartName="/ppt/slideLayouts/slideLayout32.xml" ContentType="application/vnd.openxmlformats-officedocument.presentationml.slideLayout+xml"/>
  <Override PartName="/ppt/handoutMasters/handoutMaster1.xml" ContentType="application/vnd.openxmlformats-officedocument.presentationml.handoutMaster+xml"/>
  <Override PartName="/ppt/slides/slide13.xml" ContentType="application/vnd.openxmlformats-officedocument.presentationml.slide+xml"/>
  <Default Extension="pict" ContentType="image/pict"/>
  <Override PartName="/ppt/slideLayouts/slideLayout53.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slideLayouts/slideLayout37.xml" ContentType="application/vnd.openxmlformats-officedocument.presentationml.slideLayout+xml"/>
  <Override PartName="/ppt/slideLayouts/slideLayout4.xml" ContentType="application/vnd.openxmlformats-officedocument.presentationml.slideLayout+xml"/>
  <Override PartName="/ppt/slideLayouts/slideLayout57.xml" ContentType="application/vnd.openxmlformats-officedocument.presentationml.slideLayout+xml"/>
  <Override PartName="/ppt/slideLayouts/slideLayout2.xml" ContentType="application/vnd.openxmlformats-officedocument.presentationml.slideLayout+xml"/>
  <Override PartName="/ppt/diagrams/quickStyle1.xml" ContentType="application/vnd.openxmlformats-officedocument.drawingml.diagramStyle+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s/slide10.xml" ContentType="application/vnd.openxmlformats-officedocument.presentationml.slide+xml"/>
  <Override PartName="/ppt/presProps.xml" ContentType="application/vnd.openxmlformats-officedocument.presentationml.presProps+xml"/>
  <Override PartName="/ppt/theme/theme5.xml" ContentType="application/vnd.openxmlformats-officedocument.theme+xml"/>
  <Default Extension="vml" ContentType="application/vnd.openxmlformats-officedocument.vmlDrawing"/>
  <Override PartName="/ppt/slides/slide27.xml" ContentType="application/vnd.openxmlformats-officedocument.presentationml.slide+xml"/>
  <Override PartName="/ppt/slideLayouts/slideLayout26.xml" ContentType="application/vnd.openxmlformats-officedocument.presentationml.slideLayout+xml"/>
  <Override PartName="/ppt/slideLayouts/slideLayout16.xml" ContentType="application/vnd.openxmlformats-officedocument.presentationml.slideLayout+xml"/>
  <Override PartName="/ppt/slideLayouts/slideLayout36.xml" ContentType="application/vnd.openxmlformats-officedocument.presentationml.slideLayout+xml"/>
  <Override PartName="/docProps/core.xml" ContentType="application/vnd.openxmlformats-package.core-properties+xml"/>
  <Default Extension="bin" ContentType="application/vnd.openxmlformats-officedocument.presentationml.printerSettings"/>
  <Override PartName="/ppt/slideMasters/slideMaster2.xml" ContentType="application/vnd.openxmlformats-officedocument.presentationml.slideMaster+xml"/>
  <Override PartName="/ppt/slideLayouts/slideLayout19.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41.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slideLayouts/slideLayout58.xml" ContentType="application/vnd.openxmlformats-officedocument.presentationml.slideLayout+xml"/>
  <Override PartName="/ppt/slideLayouts/slideLayout30.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4.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Masters/slideMaster3.xml" ContentType="application/vnd.openxmlformats-officedocument.presentationml.slideMaster+xml"/>
  <Override PartName="/ppt/slideLayouts/slideLayout38.xml" ContentType="application/vnd.openxmlformats-officedocument.presentationml.slideLayout+xml"/>
  <Override PartName="/ppt/slideLayouts/slideLayout60.xml" ContentType="application/vnd.openxmlformats-officedocument.presentationml.slideLayout+xml"/>
  <Override PartName="/ppt/slideLayouts/slideLayout3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0.xml" ContentType="application/vnd.openxmlformats-officedocument.presentationml.slideLayout+xml"/>
  <Default Extension="xml" ContentType="application/xml"/>
  <Override PartName="/ppt/slideLayouts/slideLayout29.xml" ContentType="application/vnd.openxmlformats-officedocument.presentationml.slideLayout+xml"/>
  <Override PartName="/ppt/slides/slide26.xml" ContentType="application/vnd.openxmlformats-officedocument.presentationml.slide+xml"/>
  <Override PartName="/ppt/slideMasters/slideMaster1.xml" ContentType="application/vnd.openxmlformats-officedocument.presentationml.slideMaster+xml"/>
  <Default Extension="xlsx" ContentType="application/vnd.openxmlformats-officedocument.spreadsheetml.sheet"/>
  <Override PartName="/ppt/slideLayouts/slideLayout52.xml" ContentType="application/vnd.openxmlformats-officedocument.presentationml.slideLayout+xml"/>
  <Override PartName="/ppt/slides/slide25.xml" ContentType="application/vnd.openxmlformats-officedocument.presentationml.slide+xml"/>
  <Override PartName="/ppt/slideLayouts/slideLayout46.xml" ContentType="application/vnd.openxmlformats-officedocument.presentationml.slideLayout+xml"/>
  <Override PartName="/ppt/slides/slide14.xml" ContentType="application/vnd.openxmlformats-officedocument.presentationml.slide+xml"/>
  <Override PartName="/ppt/slideLayouts/slideLayout18.xml" ContentType="application/vnd.openxmlformats-officedocument.presentationml.slideLayout+xml"/>
  <Override PartName="/ppt/slideLayouts/slideLayout28.xml" ContentType="application/vnd.openxmlformats-officedocument.presentationml.slideLayout+xml"/>
  <Override PartName="/ppt/slideLayouts/slideLayout48.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39.xml" ContentType="application/vnd.openxmlformats-officedocument.presentationml.slideLayout+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49.xml" ContentType="application/vnd.openxmlformats-officedocument.presentationml.slideLayout+xml"/>
  <Override PartName="/ppt/slideLayouts/slideLayout59.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Layouts/slideLayout31.xml" ContentType="application/vnd.openxmlformats-officedocument.presentationml.slideLayout+xml"/>
  <Override PartName="/ppt/slides/slide15.xml" ContentType="application/vnd.openxmlformats-officedocument.presentationml.slide+xml"/>
  <Override PartName="/ppt/slideLayouts/slideLayout42.xml" ContentType="application/vnd.openxmlformats-officedocument.presentationml.slideLayout+xml"/>
  <Override PartName="/ppt/slideLayouts/slideLayout44.xml" ContentType="application/vnd.openxmlformats-officedocument.presentationml.slideLayout+xml"/>
  <Override PartName="/ppt/slideLayouts/slideLayout15.xml" ContentType="application/vnd.openxmlformats-officedocument.presentationml.slideLayout+xml"/>
  <Override PartName="/ppt/slideLayouts/slideLayout54.xml" ContentType="application/vnd.openxmlformats-officedocument.presentationml.slideLayout+xml"/>
  <Override PartName="/ppt/slides/slide9.xml" ContentType="application/vnd.openxmlformats-officedocument.presentationml.slide+xml"/>
  <Default Extension="rels" ContentType="application/vnd.openxmlformats-package.relationships+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30" r:id="rId1"/>
    <p:sldMasterId id="2147483893" r:id="rId2"/>
    <p:sldMasterId id="2147483914" r:id="rId3"/>
  </p:sldMasterIdLst>
  <p:notesMasterIdLst>
    <p:notesMasterId r:id="rId31"/>
  </p:notesMasterIdLst>
  <p:handoutMasterIdLst>
    <p:handoutMasterId r:id="rId32"/>
  </p:handoutMasterIdLst>
  <p:sldIdLst>
    <p:sldId id="293" r:id="rId4"/>
    <p:sldId id="329" r:id="rId5"/>
    <p:sldId id="330" r:id="rId6"/>
    <p:sldId id="328" r:id="rId7"/>
    <p:sldId id="335" r:id="rId8"/>
    <p:sldId id="336" r:id="rId9"/>
    <p:sldId id="334" r:id="rId10"/>
    <p:sldId id="331" r:id="rId11"/>
    <p:sldId id="333" r:id="rId12"/>
    <p:sldId id="337" r:id="rId13"/>
    <p:sldId id="338" r:id="rId14"/>
    <p:sldId id="339" r:id="rId15"/>
    <p:sldId id="341" r:id="rId16"/>
    <p:sldId id="342" r:id="rId17"/>
    <p:sldId id="343" r:id="rId18"/>
    <p:sldId id="344" r:id="rId19"/>
    <p:sldId id="347" r:id="rId20"/>
    <p:sldId id="340" r:id="rId21"/>
    <p:sldId id="345" r:id="rId22"/>
    <p:sldId id="346" r:id="rId23"/>
    <p:sldId id="349" r:id="rId24"/>
    <p:sldId id="348" r:id="rId25"/>
    <p:sldId id="350" r:id="rId26"/>
    <p:sldId id="351" r:id="rId27"/>
    <p:sldId id="352" r:id="rId28"/>
    <p:sldId id="353" r:id="rId29"/>
    <p:sldId id="332"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3" clrMode="gray" frameSlides="1"/>
  <p:clrMru>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122" d="100"/>
          <a:sy n="122" d="100"/>
        </p:scale>
        <p:origin x="-186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viewProps" Target="viewProps.xml"/><Relationship Id="rId31" Type="http://schemas.openxmlformats.org/officeDocument/2006/relationships/notesMaster" Target="notesMasters/notesMaster1.xml"/><Relationship Id="rId34" Type="http://schemas.openxmlformats.org/officeDocument/2006/relationships/presProps" Target="presProps.xml"/><Relationship Id="rId7" Type="http://schemas.openxmlformats.org/officeDocument/2006/relationships/slide" Target="slides/slide4.xml"/><Relationship Id="rId36" Type="http://schemas.openxmlformats.org/officeDocument/2006/relationships/theme" Target="theme/theme1.xml"/><Relationship Id="rId1" Type="http://schemas.openxmlformats.org/officeDocument/2006/relationships/slideMaster" Target="slideMasters/slideMaster1.xml"/><Relationship Id="rId24" Type="http://schemas.openxmlformats.org/officeDocument/2006/relationships/slide" Target="slides/slide21.xml"/><Relationship Id="rId25" Type="http://schemas.openxmlformats.org/officeDocument/2006/relationships/slide" Target="slides/slide22.xml"/><Relationship Id="rId8" Type="http://schemas.openxmlformats.org/officeDocument/2006/relationships/slide" Target="slides/slide5.xml"/><Relationship Id="rId13" Type="http://schemas.openxmlformats.org/officeDocument/2006/relationships/slide" Target="slides/slide10.xml"/><Relationship Id="rId10" Type="http://schemas.openxmlformats.org/officeDocument/2006/relationships/slide" Target="slides/slide7.xml"/><Relationship Id="rId32" Type="http://schemas.openxmlformats.org/officeDocument/2006/relationships/handoutMaster" Target="handoutMasters/handoutMaster1.xml"/><Relationship Id="rId37" Type="http://schemas.openxmlformats.org/officeDocument/2006/relationships/tableStyles" Target="tableStyles.xml"/><Relationship Id="rId12" Type="http://schemas.openxmlformats.org/officeDocument/2006/relationships/slide" Target="slides/slide9.xml"/><Relationship Id="rId17" Type="http://schemas.openxmlformats.org/officeDocument/2006/relationships/slide" Target="slides/slide14.xml"/><Relationship Id="rId9" Type="http://schemas.openxmlformats.org/officeDocument/2006/relationships/slide" Target="slides/slide6.xml"/><Relationship Id="rId18" Type="http://schemas.openxmlformats.org/officeDocument/2006/relationships/slide" Target="slides/slide15.xml"/><Relationship Id="rId3" Type="http://schemas.openxmlformats.org/officeDocument/2006/relationships/slideMaster" Target="slideMasters/slideMaster3.xml"/><Relationship Id="rId27" Type="http://schemas.openxmlformats.org/officeDocument/2006/relationships/slide" Target="slides/slide24.xml"/><Relationship Id="rId14" Type="http://schemas.openxmlformats.org/officeDocument/2006/relationships/slide" Target="slides/slide11.xml"/><Relationship Id="rId23" Type="http://schemas.openxmlformats.org/officeDocument/2006/relationships/slide" Target="slides/slide20.xml"/><Relationship Id="rId4" Type="http://schemas.openxmlformats.org/officeDocument/2006/relationships/slide" Target="slides/slide1.xml"/><Relationship Id="rId28" Type="http://schemas.openxmlformats.org/officeDocument/2006/relationships/slide" Target="slides/slide25.xml"/><Relationship Id="rId26" Type="http://schemas.openxmlformats.org/officeDocument/2006/relationships/slide" Target="slides/slide23.xml"/><Relationship Id="rId30" Type="http://schemas.openxmlformats.org/officeDocument/2006/relationships/slide" Target="slides/slide27.xml"/><Relationship Id="rId11" Type="http://schemas.openxmlformats.org/officeDocument/2006/relationships/slide" Target="slides/slide8.xml"/><Relationship Id="rId29" Type="http://schemas.openxmlformats.org/officeDocument/2006/relationships/slide" Target="slides/slide26.xml"/><Relationship Id="rId6" Type="http://schemas.openxmlformats.org/officeDocument/2006/relationships/slide" Target="slides/slide3.xml"/><Relationship Id="rId16" Type="http://schemas.openxmlformats.org/officeDocument/2006/relationships/slide" Target="slides/slide13.xml"/><Relationship Id="rId33" Type="http://schemas.openxmlformats.org/officeDocument/2006/relationships/printerSettings" Target="printerSettings/printerSettings1.bin"/><Relationship Id="rId5" Type="http://schemas.openxmlformats.org/officeDocument/2006/relationships/slide" Target="slides/slide2.xml"/><Relationship Id="rId15" Type="http://schemas.openxmlformats.org/officeDocument/2006/relationships/slide" Target="slides/slide12.xml"/><Relationship Id="rId19" Type="http://schemas.openxmlformats.org/officeDocument/2006/relationships/slide" Target="slides/slide16.xml"/><Relationship Id="rId20" Type="http://schemas.openxmlformats.org/officeDocument/2006/relationships/slide" Target="slides/slide17.xml"/><Relationship Id="rId22" Type="http://schemas.openxmlformats.org/officeDocument/2006/relationships/slide" Target="slides/slide19.xml"/><Relationship Id="rId21" Type="http://schemas.openxmlformats.org/officeDocument/2006/relationships/slide" Target="slides/slide18.xml"/><Relationship Id="rId2" Type="http://schemas.openxmlformats.org/officeDocument/2006/relationships/slideMaster" Target="slideMasters/slideMaster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858A23-1B1E-0345-9CF3-9710EE3044E1}"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52373BC6-30B5-8344-8F52-1E8E5427C0AF}">
      <dgm:prSet phldrT="[Text]" custT="1"/>
      <dgm:spPr/>
      <dgm:t>
        <a:bodyPr/>
        <a:lstStyle/>
        <a:p>
          <a:r>
            <a:rPr lang="en-US" sz="2400" dirty="0" smtClean="0"/>
            <a:t>Substance Related Disorders (DSM-IV-TR)</a:t>
          </a:r>
          <a:endParaRPr lang="en-US" sz="1400" dirty="0"/>
        </a:p>
      </dgm:t>
    </dgm:pt>
    <dgm:pt modelId="{2248DA2D-F750-F542-81BB-F40C7ACA4CE1}" type="parTrans" cxnId="{968CA385-3988-9A4E-A07F-DA03A17B4EF8}">
      <dgm:prSet/>
      <dgm:spPr/>
      <dgm:t>
        <a:bodyPr/>
        <a:lstStyle/>
        <a:p>
          <a:endParaRPr lang="en-US"/>
        </a:p>
      </dgm:t>
    </dgm:pt>
    <dgm:pt modelId="{750D2F22-D39A-E443-B864-B90E0182D3C2}" type="sibTrans" cxnId="{968CA385-3988-9A4E-A07F-DA03A17B4EF8}">
      <dgm:prSet/>
      <dgm:spPr/>
      <dgm:t>
        <a:bodyPr/>
        <a:lstStyle/>
        <a:p>
          <a:endParaRPr lang="en-US"/>
        </a:p>
      </dgm:t>
    </dgm:pt>
    <dgm:pt modelId="{A9AD575D-517B-A749-963B-A34ACF1DD282}">
      <dgm:prSet phldrT="[Text]" custT="1"/>
      <dgm:spPr/>
      <dgm:t>
        <a:bodyPr/>
        <a:lstStyle/>
        <a:p>
          <a:r>
            <a:rPr lang="en-US" sz="1400" dirty="0" smtClean="0"/>
            <a:t>Substance Dependence</a:t>
          </a:r>
          <a:endParaRPr lang="en-US" sz="1400" dirty="0"/>
        </a:p>
      </dgm:t>
    </dgm:pt>
    <dgm:pt modelId="{C470F96D-23D2-D940-A00D-D72E154991B1}" type="parTrans" cxnId="{4F2ABD80-853D-294F-B2C9-8B959A699519}">
      <dgm:prSet/>
      <dgm:spPr/>
      <dgm:t>
        <a:bodyPr/>
        <a:lstStyle/>
        <a:p>
          <a:endParaRPr lang="en-US"/>
        </a:p>
      </dgm:t>
    </dgm:pt>
    <dgm:pt modelId="{C1EBFC8A-A44A-A84D-B644-F9687DCCC85C}" type="sibTrans" cxnId="{4F2ABD80-853D-294F-B2C9-8B959A699519}">
      <dgm:prSet/>
      <dgm:spPr/>
      <dgm:t>
        <a:bodyPr/>
        <a:lstStyle/>
        <a:p>
          <a:endParaRPr lang="en-US"/>
        </a:p>
      </dgm:t>
    </dgm:pt>
    <dgm:pt modelId="{08330C72-A646-914E-82D6-0CD5F502E391}">
      <dgm:prSet phldrT="[Text]" custT="1"/>
      <dgm:spPr/>
      <dgm:t>
        <a:bodyPr/>
        <a:lstStyle/>
        <a:p>
          <a:r>
            <a:rPr lang="en-US" sz="1400" dirty="0" smtClean="0"/>
            <a:t>Substance Abuse</a:t>
          </a:r>
          <a:endParaRPr lang="en-US" sz="1400" dirty="0"/>
        </a:p>
      </dgm:t>
    </dgm:pt>
    <dgm:pt modelId="{471FE5F9-33F3-9E4D-8AC8-F940D4656192}" type="parTrans" cxnId="{F8BE9151-D6C2-3C4D-A54A-D30BCBCBF077}">
      <dgm:prSet/>
      <dgm:spPr/>
      <dgm:t>
        <a:bodyPr/>
        <a:lstStyle/>
        <a:p>
          <a:endParaRPr lang="en-US"/>
        </a:p>
      </dgm:t>
    </dgm:pt>
    <dgm:pt modelId="{AFC57D8F-A6D5-204B-99FE-48F0EBD57B8F}" type="sibTrans" cxnId="{F8BE9151-D6C2-3C4D-A54A-D30BCBCBF077}">
      <dgm:prSet/>
      <dgm:spPr/>
      <dgm:t>
        <a:bodyPr/>
        <a:lstStyle/>
        <a:p>
          <a:endParaRPr lang="en-US"/>
        </a:p>
      </dgm:t>
    </dgm:pt>
    <dgm:pt modelId="{E00680CA-FC91-BC47-912D-3878EB5A3ECA}">
      <dgm:prSet phldrT="[Text]" custT="1"/>
      <dgm:spPr/>
      <dgm:t>
        <a:bodyPr/>
        <a:lstStyle/>
        <a:p>
          <a:pPr algn="ctr"/>
          <a:r>
            <a:rPr lang="en-US" sz="1200" b="1" u="sng" dirty="0" smtClean="0"/>
            <a:t>Criteria</a:t>
          </a:r>
        </a:p>
        <a:p>
          <a:pPr algn="l"/>
          <a:r>
            <a:rPr lang="en-US" sz="1200" b="0" u="none" dirty="0" smtClean="0"/>
            <a:t>(1) Maladaptive patterns</a:t>
          </a:r>
        </a:p>
        <a:p>
          <a:pPr algn="l"/>
          <a:r>
            <a:rPr lang="en-US" sz="1050" b="0" u="none" dirty="0" smtClean="0"/>
            <a:t>(a) Failure to fulfill major obligations</a:t>
          </a:r>
        </a:p>
        <a:p>
          <a:pPr algn="l"/>
          <a:r>
            <a:rPr lang="en-US" sz="1050" b="0" u="none" dirty="0" smtClean="0"/>
            <a:t>(</a:t>
          </a:r>
          <a:r>
            <a:rPr lang="en-US" sz="1050" b="0" u="none" dirty="0" err="1" smtClean="0"/>
            <a:t>b</a:t>
          </a:r>
          <a:r>
            <a:rPr lang="en-US" sz="1050" b="0" u="none" dirty="0" smtClean="0"/>
            <a:t>) Use of substance when hazardous</a:t>
          </a:r>
        </a:p>
        <a:p>
          <a:pPr algn="l"/>
          <a:r>
            <a:rPr lang="en-US" sz="1050" b="0" u="none" dirty="0" smtClean="0"/>
            <a:t>(</a:t>
          </a:r>
          <a:r>
            <a:rPr lang="en-US" sz="1050" b="0" u="none" dirty="0" err="1" smtClean="0"/>
            <a:t>c</a:t>
          </a:r>
          <a:r>
            <a:rPr lang="en-US" sz="1050" b="0" u="none" dirty="0" smtClean="0"/>
            <a:t>) Substance related legal problems</a:t>
          </a:r>
        </a:p>
        <a:p>
          <a:pPr algn="l"/>
          <a:r>
            <a:rPr lang="en-US" sz="1050" b="0" u="none" dirty="0" smtClean="0"/>
            <a:t>(</a:t>
          </a:r>
          <a:r>
            <a:rPr lang="en-US" sz="1050" b="0" u="none" dirty="0" err="1" smtClean="0"/>
            <a:t>d</a:t>
          </a:r>
          <a:r>
            <a:rPr lang="en-US" sz="1050" b="0" u="none" dirty="0" smtClean="0"/>
            <a:t>) Continued use in light of social problems</a:t>
          </a:r>
        </a:p>
        <a:p>
          <a:pPr algn="l"/>
          <a:r>
            <a:rPr lang="en-US" sz="1200" b="0" u="none" dirty="0" smtClean="0"/>
            <a:t>(2) Symptoms have not met criteria for Substance Dependence for this substance</a:t>
          </a:r>
        </a:p>
      </dgm:t>
    </dgm:pt>
    <dgm:pt modelId="{33B8165A-20FF-294E-A283-5D7D798DCD54}" type="parTrans" cxnId="{7608AF50-37F3-2F4E-9176-8EEBA1D2F0DB}">
      <dgm:prSet/>
      <dgm:spPr/>
      <dgm:t>
        <a:bodyPr/>
        <a:lstStyle/>
        <a:p>
          <a:endParaRPr lang="en-US"/>
        </a:p>
      </dgm:t>
    </dgm:pt>
    <dgm:pt modelId="{01E2E383-7E8A-C04C-84FB-F8C7CE121644}" type="sibTrans" cxnId="{7608AF50-37F3-2F4E-9176-8EEBA1D2F0DB}">
      <dgm:prSet/>
      <dgm:spPr/>
      <dgm:t>
        <a:bodyPr/>
        <a:lstStyle/>
        <a:p>
          <a:endParaRPr lang="en-US"/>
        </a:p>
      </dgm:t>
    </dgm:pt>
    <dgm:pt modelId="{E4F17A5E-E746-A549-AE23-D4B1AEAC718E}">
      <dgm:prSet phldrT="[Text]" custT="1"/>
      <dgm:spPr/>
      <dgm:t>
        <a:bodyPr/>
        <a:lstStyle/>
        <a:p>
          <a:r>
            <a:rPr lang="en-US" sz="1400" dirty="0" smtClean="0"/>
            <a:t>Substance Withdrawal</a:t>
          </a:r>
          <a:endParaRPr lang="en-US" sz="1400" dirty="0"/>
        </a:p>
      </dgm:t>
    </dgm:pt>
    <dgm:pt modelId="{6422C781-8710-AF44-9334-0D8303F27109}" type="parTrans" cxnId="{D523E395-C28A-F24D-A871-3753597B4B7C}">
      <dgm:prSet/>
      <dgm:spPr/>
      <dgm:t>
        <a:bodyPr/>
        <a:lstStyle/>
        <a:p>
          <a:endParaRPr lang="en-US"/>
        </a:p>
      </dgm:t>
    </dgm:pt>
    <dgm:pt modelId="{E79C59DA-8E50-2A46-A61A-5767C0FC07E2}" type="sibTrans" cxnId="{D523E395-C28A-F24D-A871-3753597B4B7C}">
      <dgm:prSet/>
      <dgm:spPr/>
      <dgm:t>
        <a:bodyPr/>
        <a:lstStyle/>
        <a:p>
          <a:endParaRPr lang="en-US"/>
        </a:p>
      </dgm:t>
    </dgm:pt>
    <dgm:pt modelId="{D9161E2C-3FDB-3240-900F-D6BF49E28C38}">
      <dgm:prSet phldrT="[Text]" custT="1"/>
      <dgm:spPr/>
      <dgm:t>
        <a:bodyPr/>
        <a:lstStyle/>
        <a:p>
          <a:pPr algn="ctr"/>
          <a:r>
            <a:rPr lang="en-US" sz="1200" b="1" u="sng" dirty="0" smtClean="0"/>
            <a:t>Criteria</a:t>
          </a:r>
        </a:p>
        <a:p>
          <a:pPr algn="l"/>
          <a:r>
            <a:rPr lang="en-US" sz="1200" dirty="0" smtClean="0"/>
            <a:t>(1) Tolerance </a:t>
          </a:r>
        </a:p>
        <a:p>
          <a:pPr algn="l"/>
          <a:r>
            <a:rPr lang="en-US" sz="1200" dirty="0" smtClean="0"/>
            <a:t>(2) Withdrawal</a:t>
          </a:r>
        </a:p>
        <a:p>
          <a:pPr algn="l"/>
          <a:r>
            <a:rPr lang="en-US" sz="1200" dirty="0" smtClean="0"/>
            <a:t>(3) Larger amounts and longer time</a:t>
          </a:r>
        </a:p>
        <a:p>
          <a:pPr algn="l"/>
          <a:r>
            <a:rPr lang="en-US" sz="1200" dirty="0" smtClean="0"/>
            <a:t>(4) Unsuccessful control of use</a:t>
          </a:r>
        </a:p>
        <a:p>
          <a:pPr algn="l"/>
          <a:r>
            <a:rPr lang="en-US" sz="1200" dirty="0" smtClean="0"/>
            <a:t>(5) Increased time spent obtaining substance</a:t>
          </a:r>
        </a:p>
        <a:p>
          <a:pPr algn="l"/>
          <a:r>
            <a:rPr lang="en-US" sz="1200" dirty="0" smtClean="0"/>
            <a:t>(6) Important activities given up to use substance</a:t>
          </a:r>
        </a:p>
        <a:p>
          <a:pPr algn="l"/>
          <a:r>
            <a:rPr lang="en-US" sz="1200" dirty="0" smtClean="0"/>
            <a:t>(7) Use of substance despite knowing that it exacerbates other physical or mental conditions</a:t>
          </a:r>
          <a:endParaRPr lang="en-US" sz="1200" dirty="0"/>
        </a:p>
      </dgm:t>
    </dgm:pt>
    <dgm:pt modelId="{17D4A74F-1D25-3644-8A2F-4E5E07FEDAD7}" type="parTrans" cxnId="{7663C165-F06A-D245-8B4F-D74C03E87DBF}">
      <dgm:prSet/>
      <dgm:spPr/>
      <dgm:t>
        <a:bodyPr/>
        <a:lstStyle/>
        <a:p>
          <a:endParaRPr lang="en-US"/>
        </a:p>
      </dgm:t>
    </dgm:pt>
    <dgm:pt modelId="{4F6EA301-4834-D443-A233-CB36FA819FA0}" type="sibTrans" cxnId="{7663C165-F06A-D245-8B4F-D74C03E87DBF}">
      <dgm:prSet/>
      <dgm:spPr/>
      <dgm:t>
        <a:bodyPr/>
        <a:lstStyle/>
        <a:p>
          <a:endParaRPr lang="en-US"/>
        </a:p>
      </dgm:t>
    </dgm:pt>
    <dgm:pt modelId="{1B888C49-7063-3345-82F7-4EA9801B8B4A}">
      <dgm:prSet phldrT="[Text]" custT="1"/>
      <dgm:spPr/>
      <dgm:t>
        <a:bodyPr/>
        <a:lstStyle/>
        <a:p>
          <a:r>
            <a:rPr lang="en-US" sz="1400" dirty="0" smtClean="0"/>
            <a:t>Substance Intoxication</a:t>
          </a:r>
          <a:endParaRPr lang="en-US" sz="1400" dirty="0"/>
        </a:p>
      </dgm:t>
    </dgm:pt>
    <dgm:pt modelId="{C3EC3E0A-A300-2C48-9DBE-651AD748F078}" type="sibTrans" cxnId="{E041C101-2155-5B48-8DC5-665BEFBF1BDD}">
      <dgm:prSet/>
      <dgm:spPr/>
      <dgm:t>
        <a:bodyPr/>
        <a:lstStyle/>
        <a:p>
          <a:endParaRPr lang="en-US"/>
        </a:p>
      </dgm:t>
    </dgm:pt>
    <dgm:pt modelId="{D50FDD0F-36BD-C548-B7C4-1FD611AD35A6}" type="parTrans" cxnId="{E041C101-2155-5B48-8DC5-665BEFBF1BDD}">
      <dgm:prSet/>
      <dgm:spPr/>
      <dgm:t>
        <a:bodyPr/>
        <a:lstStyle/>
        <a:p>
          <a:endParaRPr lang="en-US"/>
        </a:p>
      </dgm:t>
    </dgm:pt>
    <dgm:pt modelId="{E9854E43-86F7-5646-9CC7-62EE9100249E}">
      <dgm:prSet phldrT="[Text]" custT="1"/>
      <dgm:spPr/>
      <dgm:t>
        <a:bodyPr/>
        <a:lstStyle/>
        <a:p>
          <a:pPr algn="ctr"/>
          <a:r>
            <a:rPr lang="en-US" sz="1200" b="1" u="sng" dirty="0" smtClean="0"/>
            <a:t>Criteria</a:t>
          </a:r>
        </a:p>
        <a:p>
          <a:pPr algn="l"/>
          <a:r>
            <a:rPr lang="en-US" sz="1200" b="0" u="none" dirty="0" smtClean="0"/>
            <a:t>(1) Reversible substance specific syndrome due to recent ingestion or exposure to substance</a:t>
          </a:r>
        </a:p>
        <a:p>
          <a:pPr algn="l"/>
          <a:r>
            <a:rPr lang="en-US" sz="1200" b="0" u="none" dirty="0" smtClean="0"/>
            <a:t>(2) Maladaptive behavior due to substance’s effect on central nervous system</a:t>
          </a:r>
        </a:p>
        <a:p>
          <a:pPr algn="l"/>
          <a:r>
            <a:rPr lang="en-US" sz="1200" b="0" u="none" dirty="0" smtClean="0"/>
            <a:t>(3) Symptoms are not due to general medical condition or attributable to mental disorder </a:t>
          </a:r>
        </a:p>
      </dgm:t>
    </dgm:pt>
    <dgm:pt modelId="{777C2DB3-65B6-BC46-99D4-E55857B41359}" type="parTrans" cxnId="{675B4F29-F7AA-3648-A777-79287A48B102}">
      <dgm:prSet/>
      <dgm:spPr/>
      <dgm:t>
        <a:bodyPr/>
        <a:lstStyle/>
        <a:p>
          <a:endParaRPr lang="en-US"/>
        </a:p>
      </dgm:t>
    </dgm:pt>
    <dgm:pt modelId="{31A261A8-59DC-0749-86B5-FA174D8657EE}" type="sibTrans" cxnId="{675B4F29-F7AA-3648-A777-79287A48B102}">
      <dgm:prSet/>
      <dgm:spPr/>
      <dgm:t>
        <a:bodyPr/>
        <a:lstStyle/>
        <a:p>
          <a:endParaRPr lang="en-US"/>
        </a:p>
      </dgm:t>
    </dgm:pt>
    <dgm:pt modelId="{4F80580D-4EBA-A44F-A53C-15255628AD88}">
      <dgm:prSet phldrT="[Text]" custT="1"/>
      <dgm:spPr/>
      <dgm:t>
        <a:bodyPr/>
        <a:lstStyle/>
        <a:p>
          <a:pPr algn="ctr"/>
          <a:r>
            <a:rPr lang="en-US" sz="1200" b="1" u="sng" dirty="0" smtClean="0"/>
            <a:t>Criteria</a:t>
          </a:r>
        </a:p>
        <a:p>
          <a:pPr algn="l"/>
          <a:r>
            <a:rPr lang="en-US" sz="1200" b="0" u="none" dirty="0" smtClean="0"/>
            <a:t>(1) Substance-specific syndrome due to cessation or substance use</a:t>
          </a:r>
        </a:p>
        <a:p>
          <a:pPr algn="l"/>
          <a:r>
            <a:rPr lang="en-US" sz="1200" b="0" u="none" dirty="0" smtClean="0"/>
            <a:t>(2) Substance-specific syndrome causing distress or impairment in major life </a:t>
          </a:r>
          <a:r>
            <a:rPr lang="en-US" sz="1200" b="0" u="none" dirty="0" err="1" smtClean="0"/>
            <a:t>area(s</a:t>
          </a:r>
          <a:r>
            <a:rPr lang="en-US" sz="1200" b="0" u="none" dirty="0" smtClean="0"/>
            <a:t>)</a:t>
          </a:r>
        </a:p>
        <a:p>
          <a:pPr algn="l"/>
          <a:r>
            <a:rPr lang="en-US" sz="1200" b="0" u="none" dirty="0" smtClean="0"/>
            <a:t>(3) </a:t>
          </a:r>
          <a:r>
            <a:rPr lang="en-US" sz="1200" b="0" u="none" dirty="0" smtClean="0"/>
            <a:t>Symptoms are not due to general medical condition or attributable to mental disorder </a:t>
          </a:r>
          <a:endParaRPr lang="en-US" sz="1200" b="0" u="none" dirty="0" smtClean="0"/>
        </a:p>
        <a:p>
          <a:pPr algn="l"/>
          <a:endParaRPr lang="en-US" sz="1200" b="0" u="none" dirty="0"/>
        </a:p>
      </dgm:t>
    </dgm:pt>
    <dgm:pt modelId="{6D20EE72-95D6-4646-8E61-F02808F8AE5E}" type="parTrans" cxnId="{BC54F12C-C90D-C148-B7E4-E169A1FCEEDF}">
      <dgm:prSet/>
      <dgm:spPr/>
      <dgm:t>
        <a:bodyPr/>
        <a:lstStyle/>
        <a:p>
          <a:endParaRPr lang="en-US"/>
        </a:p>
      </dgm:t>
    </dgm:pt>
    <dgm:pt modelId="{592ABD95-A5D0-244A-867D-650C7F6790DA}" type="sibTrans" cxnId="{BC54F12C-C90D-C148-B7E4-E169A1FCEEDF}">
      <dgm:prSet/>
      <dgm:spPr/>
      <dgm:t>
        <a:bodyPr/>
        <a:lstStyle/>
        <a:p>
          <a:endParaRPr lang="en-US"/>
        </a:p>
      </dgm:t>
    </dgm:pt>
    <dgm:pt modelId="{64C11A60-7991-3447-9EA9-0EAD3BAA4244}">
      <dgm:prSet phldrT="[Text]" custT="1"/>
      <dgm:spPr/>
      <dgm:t>
        <a:bodyPr/>
        <a:lstStyle/>
        <a:p>
          <a:r>
            <a:rPr lang="en-US" sz="1400" dirty="0" smtClean="0"/>
            <a:t>Substance Use Disorder </a:t>
          </a:r>
          <a:endParaRPr lang="en-US" sz="1400" dirty="0"/>
        </a:p>
      </dgm:t>
    </dgm:pt>
    <dgm:pt modelId="{28538452-DAB0-1F4E-BB94-6BFA20500489}" type="parTrans" cxnId="{44378A1A-E01D-E846-B512-861B57843F2F}">
      <dgm:prSet/>
      <dgm:spPr/>
      <dgm:t>
        <a:bodyPr/>
        <a:lstStyle/>
        <a:p>
          <a:endParaRPr lang="en-US"/>
        </a:p>
      </dgm:t>
    </dgm:pt>
    <dgm:pt modelId="{EEB41462-8727-D84D-A7A7-B60E7757B676}" type="sibTrans" cxnId="{44378A1A-E01D-E846-B512-861B57843F2F}">
      <dgm:prSet/>
      <dgm:spPr/>
      <dgm:t>
        <a:bodyPr/>
        <a:lstStyle/>
        <a:p>
          <a:endParaRPr lang="en-US"/>
        </a:p>
      </dgm:t>
    </dgm:pt>
    <dgm:pt modelId="{6E3A748F-BE40-384C-8874-77BD820121F8}">
      <dgm:prSet phldrT="[Text]" custT="1"/>
      <dgm:spPr/>
      <dgm:t>
        <a:bodyPr/>
        <a:lstStyle/>
        <a:p>
          <a:pPr algn="ctr"/>
          <a:r>
            <a:rPr lang="en-US" sz="1300" b="0" u="none" dirty="0" smtClean="0"/>
            <a:t>Substance Induced Disorder</a:t>
          </a:r>
        </a:p>
      </dgm:t>
    </dgm:pt>
    <dgm:pt modelId="{0969BD3D-9AB4-C842-8CA1-BF8268F1004A}" type="parTrans" cxnId="{1D29586A-C06C-644D-8FC5-9E1E6F2161CA}">
      <dgm:prSet/>
      <dgm:spPr/>
      <dgm:t>
        <a:bodyPr/>
        <a:lstStyle/>
        <a:p>
          <a:endParaRPr lang="en-US"/>
        </a:p>
      </dgm:t>
    </dgm:pt>
    <dgm:pt modelId="{1FE8A0AB-D903-A648-B24D-B01A1A52AEC9}" type="sibTrans" cxnId="{1D29586A-C06C-644D-8FC5-9E1E6F2161CA}">
      <dgm:prSet/>
      <dgm:spPr/>
      <dgm:t>
        <a:bodyPr/>
        <a:lstStyle/>
        <a:p>
          <a:endParaRPr lang="en-US"/>
        </a:p>
      </dgm:t>
    </dgm:pt>
    <dgm:pt modelId="{F4B44EC4-6980-9C49-9CDE-27CBB375533B}" type="pres">
      <dgm:prSet presAssocID="{B6858A23-1B1E-0345-9CF3-9710EE3044E1}" presName="hierChild1" presStyleCnt="0">
        <dgm:presLayoutVars>
          <dgm:chPref val="1"/>
          <dgm:dir/>
          <dgm:animOne val="branch"/>
          <dgm:animLvl val="lvl"/>
          <dgm:resizeHandles/>
        </dgm:presLayoutVars>
      </dgm:prSet>
      <dgm:spPr/>
    </dgm:pt>
    <dgm:pt modelId="{E6178CD7-7F4D-0C44-84D9-84F16C287D7A}" type="pres">
      <dgm:prSet presAssocID="{52373BC6-30B5-8344-8F52-1E8E5427C0AF}" presName="hierRoot1" presStyleCnt="0"/>
      <dgm:spPr/>
    </dgm:pt>
    <dgm:pt modelId="{EE7A712F-2EC6-6645-8C9A-24036791A883}" type="pres">
      <dgm:prSet presAssocID="{52373BC6-30B5-8344-8F52-1E8E5427C0AF}" presName="composite" presStyleCnt="0"/>
      <dgm:spPr/>
    </dgm:pt>
    <dgm:pt modelId="{8E1CB264-BB5F-E34D-A265-C13CEC98A6E9}" type="pres">
      <dgm:prSet presAssocID="{52373BC6-30B5-8344-8F52-1E8E5427C0AF}" presName="background" presStyleLbl="node0" presStyleIdx="0" presStyleCnt="1"/>
      <dgm:spPr/>
    </dgm:pt>
    <dgm:pt modelId="{AC0A0D65-7793-7244-A0CF-1D3B266FD2A4}" type="pres">
      <dgm:prSet presAssocID="{52373BC6-30B5-8344-8F52-1E8E5427C0AF}" presName="text" presStyleLbl="fgAcc0" presStyleIdx="0" presStyleCnt="1" custScaleX="350000" custScaleY="50569" custLinFactNeighborX="5615" custLinFactNeighborY="2358">
        <dgm:presLayoutVars>
          <dgm:chPref val="3"/>
        </dgm:presLayoutVars>
      </dgm:prSet>
      <dgm:spPr/>
      <dgm:t>
        <a:bodyPr/>
        <a:lstStyle/>
        <a:p>
          <a:endParaRPr lang="en-US"/>
        </a:p>
      </dgm:t>
    </dgm:pt>
    <dgm:pt modelId="{EF001B8B-FDE0-D247-93CC-FF31EA8756FE}" type="pres">
      <dgm:prSet presAssocID="{52373BC6-30B5-8344-8F52-1E8E5427C0AF}" presName="hierChild2" presStyleCnt="0"/>
      <dgm:spPr/>
    </dgm:pt>
    <dgm:pt modelId="{74A971C6-1D0A-8A4F-B76C-A4FAB072D5BF}" type="pres">
      <dgm:prSet presAssocID="{28538452-DAB0-1F4E-BB94-6BFA20500489}" presName="Name10" presStyleLbl="parChTrans1D2" presStyleIdx="0" presStyleCnt="2"/>
      <dgm:spPr/>
    </dgm:pt>
    <dgm:pt modelId="{BE8FE694-6557-B045-85FE-36835D8D657A}" type="pres">
      <dgm:prSet presAssocID="{64C11A60-7991-3447-9EA9-0EAD3BAA4244}" presName="hierRoot2" presStyleCnt="0"/>
      <dgm:spPr/>
    </dgm:pt>
    <dgm:pt modelId="{75EB2277-9927-DA43-9EFF-B8B927881E06}" type="pres">
      <dgm:prSet presAssocID="{64C11A60-7991-3447-9EA9-0EAD3BAA4244}" presName="composite2" presStyleCnt="0"/>
      <dgm:spPr/>
    </dgm:pt>
    <dgm:pt modelId="{4CFF4342-3F04-7F4D-A31F-8ADB972D8F2A}" type="pres">
      <dgm:prSet presAssocID="{64C11A60-7991-3447-9EA9-0EAD3BAA4244}" presName="background2" presStyleLbl="node2" presStyleIdx="0" presStyleCnt="2"/>
      <dgm:spPr/>
    </dgm:pt>
    <dgm:pt modelId="{1A5403F9-7DA6-C641-8EFB-496FA0BC6D3B}" type="pres">
      <dgm:prSet presAssocID="{64C11A60-7991-3447-9EA9-0EAD3BAA4244}" presName="text2" presStyleLbl="fgAcc2" presStyleIdx="0" presStyleCnt="2" custScaleX="126256" custScaleY="24715">
        <dgm:presLayoutVars>
          <dgm:chPref val="3"/>
        </dgm:presLayoutVars>
      </dgm:prSet>
      <dgm:spPr/>
    </dgm:pt>
    <dgm:pt modelId="{198C2223-D436-5D46-9C31-32F1A4ADEF57}" type="pres">
      <dgm:prSet presAssocID="{64C11A60-7991-3447-9EA9-0EAD3BAA4244}" presName="hierChild3" presStyleCnt="0"/>
      <dgm:spPr/>
    </dgm:pt>
    <dgm:pt modelId="{37DA1FD1-EE59-8249-864F-EA460CBFF8ED}" type="pres">
      <dgm:prSet presAssocID="{C470F96D-23D2-D940-A00D-D72E154991B1}" presName="Name17" presStyleLbl="parChTrans1D3" presStyleIdx="0" presStyleCnt="4"/>
      <dgm:spPr/>
    </dgm:pt>
    <dgm:pt modelId="{1BB10F3E-CE7A-BE4B-BD53-53693ED3CFBE}" type="pres">
      <dgm:prSet presAssocID="{A9AD575D-517B-A749-963B-A34ACF1DD282}" presName="hierRoot3" presStyleCnt="0"/>
      <dgm:spPr/>
    </dgm:pt>
    <dgm:pt modelId="{433653A9-1476-9942-95FD-9E280E217A50}" type="pres">
      <dgm:prSet presAssocID="{A9AD575D-517B-A749-963B-A34ACF1DD282}" presName="composite3" presStyleCnt="0"/>
      <dgm:spPr/>
    </dgm:pt>
    <dgm:pt modelId="{08804A56-98B9-E949-9DB4-E2CE1BCAC043}" type="pres">
      <dgm:prSet presAssocID="{A9AD575D-517B-A749-963B-A34ACF1DD282}" presName="background3" presStyleLbl="node3" presStyleIdx="0" presStyleCnt="4"/>
      <dgm:spPr/>
    </dgm:pt>
    <dgm:pt modelId="{94E194FE-EC10-F34A-BCFC-BBFD5E41E023}" type="pres">
      <dgm:prSet presAssocID="{A9AD575D-517B-A749-963B-A34ACF1DD282}" presName="text3" presStyleLbl="fgAcc3" presStyleIdx="0" presStyleCnt="4" custScaleX="122502" custScaleY="19181">
        <dgm:presLayoutVars>
          <dgm:chPref val="3"/>
        </dgm:presLayoutVars>
      </dgm:prSet>
      <dgm:spPr/>
    </dgm:pt>
    <dgm:pt modelId="{BFA29BC3-8E23-F944-9C7F-DE36F47C548C}" type="pres">
      <dgm:prSet presAssocID="{A9AD575D-517B-A749-963B-A34ACF1DD282}" presName="hierChild4" presStyleCnt="0"/>
      <dgm:spPr/>
    </dgm:pt>
    <dgm:pt modelId="{9C269D4C-D14B-804A-A129-056BE6B72FDD}" type="pres">
      <dgm:prSet presAssocID="{17D4A74F-1D25-3644-8A2F-4E5E07FEDAD7}" presName="Name23" presStyleLbl="parChTrans1D4" presStyleIdx="0" presStyleCnt="4"/>
      <dgm:spPr/>
    </dgm:pt>
    <dgm:pt modelId="{CA324C09-4E87-164B-966C-09FDA26890FB}" type="pres">
      <dgm:prSet presAssocID="{D9161E2C-3FDB-3240-900F-D6BF49E28C38}" presName="hierRoot4" presStyleCnt="0"/>
      <dgm:spPr/>
    </dgm:pt>
    <dgm:pt modelId="{431D2D59-3653-D54B-89FF-3EC150C7858A}" type="pres">
      <dgm:prSet presAssocID="{D9161E2C-3FDB-3240-900F-D6BF49E28C38}" presName="composite4" presStyleCnt="0"/>
      <dgm:spPr/>
    </dgm:pt>
    <dgm:pt modelId="{B695D75A-38FF-0A46-A214-6E270C1E9F72}" type="pres">
      <dgm:prSet presAssocID="{D9161E2C-3FDB-3240-900F-D6BF49E28C38}" presName="background4" presStyleLbl="node4" presStyleIdx="0" presStyleCnt="4"/>
      <dgm:spPr/>
    </dgm:pt>
    <dgm:pt modelId="{18FA80A0-9E75-1C4E-BD45-745D6027F18D}" type="pres">
      <dgm:prSet presAssocID="{D9161E2C-3FDB-3240-900F-D6BF49E28C38}" presName="text4" presStyleLbl="fgAcc4" presStyleIdx="0" presStyleCnt="4" custScaleY="306885">
        <dgm:presLayoutVars>
          <dgm:chPref val="3"/>
        </dgm:presLayoutVars>
      </dgm:prSet>
      <dgm:spPr/>
      <dgm:t>
        <a:bodyPr/>
        <a:lstStyle/>
        <a:p>
          <a:endParaRPr lang="en-US"/>
        </a:p>
      </dgm:t>
    </dgm:pt>
    <dgm:pt modelId="{8A48F0B9-5F45-1144-A6CA-725A6E0F2D03}" type="pres">
      <dgm:prSet presAssocID="{D9161E2C-3FDB-3240-900F-D6BF49E28C38}" presName="hierChild5" presStyleCnt="0"/>
      <dgm:spPr/>
    </dgm:pt>
    <dgm:pt modelId="{4B0B9F8B-901A-AC44-9B50-CF6C9DFC9C02}" type="pres">
      <dgm:prSet presAssocID="{471FE5F9-33F3-9E4D-8AC8-F940D4656192}" presName="Name17" presStyleLbl="parChTrans1D3" presStyleIdx="1" presStyleCnt="4"/>
      <dgm:spPr/>
    </dgm:pt>
    <dgm:pt modelId="{EA96D0A8-DF57-ED46-ADFC-C3B98B2555BE}" type="pres">
      <dgm:prSet presAssocID="{08330C72-A646-914E-82D6-0CD5F502E391}" presName="hierRoot3" presStyleCnt="0"/>
      <dgm:spPr/>
    </dgm:pt>
    <dgm:pt modelId="{56E8D42E-B5D7-E146-8C2F-4C50AB2B784F}" type="pres">
      <dgm:prSet presAssocID="{08330C72-A646-914E-82D6-0CD5F502E391}" presName="composite3" presStyleCnt="0"/>
      <dgm:spPr/>
    </dgm:pt>
    <dgm:pt modelId="{4AA362B0-5955-2844-ADCC-151339C61B5B}" type="pres">
      <dgm:prSet presAssocID="{08330C72-A646-914E-82D6-0CD5F502E391}" presName="background3" presStyleLbl="node3" presStyleIdx="1" presStyleCnt="4"/>
      <dgm:spPr/>
    </dgm:pt>
    <dgm:pt modelId="{72DFE828-C064-EE45-8959-F8DE5590B3CA}" type="pres">
      <dgm:prSet presAssocID="{08330C72-A646-914E-82D6-0CD5F502E391}" presName="text3" presStyleLbl="fgAcc3" presStyleIdx="1" presStyleCnt="4" custScaleX="96103" custScaleY="28354">
        <dgm:presLayoutVars>
          <dgm:chPref val="3"/>
        </dgm:presLayoutVars>
      </dgm:prSet>
      <dgm:spPr/>
    </dgm:pt>
    <dgm:pt modelId="{99F2B02F-B1F3-7942-A46F-F62B51DAC5DB}" type="pres">
      <dgm:prSet presAssocID="{08330C72-A646-914E-82D6-0CD5F502E391}" presName="hierChild4" presStyleCnt="0"/>
      <dgm:spPr/>
    </dgm:pt>
    <dgm:pt modelId="{4B012F09-81AF-7247-9A03-5BA69E30A5DB}" type="pres">
      <dgm:prSet presAssocID="{33B8165A-20FF-294E-A283-5D7D798DCD54}" presName="Name23" presStyleLbl="parChTrans1D4" presStyleIdx="1" presStyleCnt="4"/>
      <dgm:spPr/>
    </dgm:pt>
    <dgm:pt modelId="{717C24B6-6FCA-BE47-8F99-26E77051A069}" type="pres">
      <dgm:prSet presAssocID="{E00680CA-FC91-BC47-912D-3878EB5A3ECA}" presName="hierRoot4" presStyleCnt="0"/>
      <dgm:spPr/>
    </dgm:pt>
    <dgm:pt modelId="{54B20B60-1ECE-9C49-9B15-C5C4CAD9AEFB}" type="pres">
      <dgm:prSet presAssocID="{E00680CA-FC91-BC47-912D-3878EB5A3ECA}" presName="composite4" presStyleCnt="0"/>
      <dgm:spPr/>
    </dgm:pt>
    <dgm:pt modelId="{A845B0D8-75D1-3C4C-AF87-5958B5557BCC}" type="pres">
      <dgm:prSet presAssocID="{E00680CA-FC91-BC47-912D-3878EB5A3ECA}" presName="background4" presStyleLbl="node4" presStyleIdx="1" presStyleCnt="4"/>
      <dgm:spPr/>
    </dgm:pt>
    <dgm:pt modelId="{D9B179AC-D4DA-1849-9F1D-48E2E616BD35}" type="pres">
      <dgm:prSet presAssocID="{E00680CA-FC91-BC47-912D-3878EB5A3ECA}" presName="text4" presStyleLbl="fgAcc4" presStyleIdx="1" presStyleCnt="4" custScaleY="261104">
        <dgm:presLayoutVars>
          <dgm:chPref val="3"/>
        </dgm:presLayoutVars>
      </dgm:prSet>
      <dgm:spPr/>
    </dgm:pt>
    <dgm:pt modelId="{3D3385E3-5692-3F4E-B9D1-DD39E438B499}" type="pres">
      <dgm:prSet presAssocID="{E00680CA-FC91-BC47-912D-3878EB5A3ECA}" presName="hierChild5" presStyleCnt="0"/>
      <dgm:spPr/>
    </dgm:pt>
    <dgm:pt modelId="{D1B5079F-8853-1641-963F-63FB8BF46F57}" type="pres">
      <dgm:prSet presAssocID="{0969BD3D-9AB4-C842-8CA1-BF8268F1004A}" presName="Name10" presStyleLbl="parChTrans1D2" presStyleIdx="1" presStyleCnt="2"/>
      <dgm:spPr/>
    </dgm:pt>
    <dgm:pt modelId="{F9B5C759-656E-E644-B682-B02334A5F8B5}" type="pres">
      <dgm:prSet presAssocID="{6E3A748F-BE40-384C-8874-77BD820121F8}" presName="hierRoot2" presStyleCnt="0"/>
      <dgm:spPr/>
    </dgm:pt>
    <dgm:pt modelId="{2398B274-354A-4C49-98B4-A281339B76A0}" type="pres">
      <dgm:prSet presAssocID="{6E3A748F-BE40-384C-8874-77BD820121F8}" presName="composite2" presStyleCnt="0"/>
      <dgm:spPr/>
    </dgm:pt>
    <dgm:pt modelId="{B57AAE8C-EFB2-BE47-815E-1975FE3250B4}" type="pres">
      <dgm:prSet presAssocID="{6E3A748F-BE40-384C-8874-77BD820121F8}" presName="background2" presStyleLbl="node2" presStyleIdx="1" presStyleCnt="2"/>
      <dgm:spPr/>
    </dgm:pt>
    <dgm:pt modelId="{2F25F3E2-5A0F-4C4B-B792-C8E77FEA54D8}" type="pres">
      <dgm:prSet presAssocID="{6E3A748F-BE40-384C-8874-77BD820121F8}" presName="text2" presStyleLbl="fgAcc2" presStyleIdx="1" presStyleCnt="2" custScaleX="147757" custScaleY="28039">
        <dgm:presLayoutVars>
          <dgm:chPref val="3"/>
        </dgm:presLayoutVars>
      </dgm:prSet>
      <dgm:spPr/>
    </dgm:pt>
    <dgm:pt modelId="{EC5ABE69-6C71-0240-9FF0-474BE2A4C457}" type="pres">
      <dgm:prSet presAssocID="{6E3A748F-BE40-384C-8874-77BD820121F8}" presName="hierChild3" presStyleCnt="0"/>
      <dgm:spPr/>
    </dgm:pt>
    <dgm:pt modelId="{6181E390-F53A-4F43-892E-3AF1DB88415C}" type="pres">
      <dgm:prSet presAssocID="{D50FDD0F-36BD-C548-B7C4-1FD611AD35A6}" presName="Name17" presStyleLbl="parChTrans1D3" presStyleIdx="2" presStyleCnt="4"/>
      <dgm:spPr/>
    </dgm:pt>
    <dgm:pt modelId="{C60F75F9-2E36-2E45-A794-9D3AD2AA96E5}" type="pres">
      <dgm:prSet presAssocID="{1B888C49-7063-3345-82F7-4EA9801B8B4A}" presName="hierRoot3" presStyleCnt="0"/>
      <dgm:spPr/>
    </dgm:pt>
    <dgm:pt modelId="{CDB6FBF0-1B17-E844-A1AC-6C16512E9C8D}" type="pres">
      <dgm:prSet presAssocID="{1B888C49-7063-3345-82F7-4EA9801B8B4A}" presName="composite3" presStyleCnt="0"/>
      <dgm:spPr/>
    </dgm:pt>
    <dgm:pt modelId="{61E47A05-87E9-5141-B0B2-FA4201BF2B4D}" type="pres">
      <dgm:prSet presAssocID="{1B888C49-7063-3345-82F7-4EA9801B8B4A}" presName="background3" presStyleLbl="node3" presStyleIdx="2" presStyleCnt="4"/>
      <dgm:spPr/>
    </dgm:pt>
    <dgm:pt modelId="{A521AFFD-B3F3-D648-A614-1515E3995031}" type="pres">
      <dgm:prSet presAssocID="{1B888C49-7063-3345-82F7-4EA9801B8B4A}" presName="text3" presStyleLbl="fgAcc3" presStyleIdx="2" presStyleCnt="4" custScaleX="112418" custScaleY="25156">
        <dgm:presLayoutVars>
          <dgm:chPref val="3"/>
        </dgm:presLayoutVars>
      </dgm:prSet>
      <dgm:spPr/>
      <dgm:t>
        <a:bodyPr/>
        <a:lstStyle/>
        <a:p>
          <a:endParaRPr lang="en-US"/>
        </a:p>
      </dgm:t>
    </dgm:pt>
    <dgm:pt modelId="{20B6FC50-4A51-1F4E-8C55-76F997ACEB02}" type="pres">
      <dgm:prSet presAssocID="{1B888C49-7063-3345-82F7-4EA9801B8B4A}" presName="hierChild4" presStyleCnt="0"/>
      <dgm:spPr/>
    </dgm:pt>
    <dgm:pt modelId="{AB036DCC-3D1C-2C44-BB03-94BE79D7D06D}" type="pres">
      <dgm:prSet presAssocID="{777C2DB3-65B6-BC46-99D4-E55857B41359}" presName="Name23" presStyleLbl="parChTrans1D4" presStyleIdx="2" presStyleCnt="4"/>
      <dgm:spPr/>
    </dgm:pt>
    <dgm:pt modelId="{605993C8-BD0B-B24E-9512-ECCDDFF35BAC}" type="pres">
      <dgm:prSet presAssocID="{E9854E43-86F7-5646-9CC7-62EE9100249E}" presName="hierRoot4" presStyleCnt="0"/>
      <dgm:spPr/>
    </dgm:pt>
    <dgm:pt modelId="{723F576D-1B52-9F41-9400-E6235678A8B8}" type="pres">
      <dgm:prSet presAssocID="{E9854E43-86F7-5646-9CC7-62EE9100249E}" presName="composite4" presStyleCnt="0"/>
      <dgm:spPr/>
    </dgm:pt>
    <dgm:pt modelId="{AC4D9ECE-F99F-0B48-83E8-3D11884DC2CE}" type="pres">
      <dgm:prSet presAssocID="{E9854E43-86F7-5646-9CC7-62EE9100249E}" presName="background4" presStyleLbl="node4" presStyleIdx="2" presStyleCnt="4"/>
      <dgm:spPr/>
    </dgm:pt>
    <dgm:pt modelId="{380C3122-9CB3-654D-913A-EA3BAB9B54E1}" type="pres">
      <dgm:prSet presAssocID="{E9854E43-86F7-5646-9CC7-62EE9100249E}" presName="text4" presStyleLbl="fgAcc4" presStyleIdx="2" presStyleCnt="4" custScaleY="258379">
        <dgm:presLayoutVars>
          <dgm:chPref val="3"/>
        </dgm:presLayoutVars>
      </dgm:prSet>
      <dgm:spPr/>
    </dgm:pt>
    <dgm:pt modelId="{9B8B4FF8-F0DF-3043-94B6-4190AF891CD6}" type="pres">
      <dgm:prSet presAssocID="{E9854E43-86F7-5646-9CC7-62EE9100249E}" presName="hierChild5" presStyleCnt="0"/>
      <dgm:spPr/>
    </dgm:pt>
    <dgm:pt modelId="{94F81828-4434-5C42-AE21-675C7FB1C537}" type="pres">
      <dgm:prSet presAssocID="{6422C781-8710-AF44-9334-0D8303F27109}" presName="Name17" presStyleLbl="parChTrans1D3" presStyleIdx="3" presStyleCnt="4"/>
      <dgm:spPr/>
    </dgm:pt>
    <dgm:pt modelId="{DB8CB935-0424-C243-8DAC-A51FBEC8E9BB}" type="pres">
      <dgm:prSet presAssocID="{E4F17A5E-E746-A549-AE23-D4B1AEAC718E}" presName="hierRoot3" presStyleCnt="0"/>
      <dgm:spPr/>
    </dgm:pt>
    <dgm:pt modelId="{E919ED34-F622-B540-9ABD-F25C45083E02}" type="pres">
      <dgm:prSet presAssocID="{E4F17A5E-E746-A549-AE23-D4B1AEAC718E}" presName="composite3" presStyleCnt="0"/>
      <dgm:spPr/>
    </dgm:pt>
    <dgm:pt modelId="{A61B67E6-E345-E249-BD1C-A575B43BF1FA}" type="pres">
      <dgm:prSet presAssocID="{E4F17A5E-E746-A549-AE23-D4B1AEAC718E}" presName="background3" presStyleLbl="node3" presStyleIdx="3" presStyleCnt="4"/>
      <dgm:spPr/>
    </dgm:pt>
    <dgm:pt modelId="{DC3AF82F-E6D5-6348-99ED-3A4596C0A7E9}" type="pres">
      <dgm:prSet presAssocID="{E4F17A5E-E746-A549-AE23-D4B1AEAC718E}" presName="text3" presStyleLbl="fgAcc3" presStyleIdx="3" presStyleCnt="4" custScaleX="110388" custScaleY="20786" custLinFactNeighborX="-10664" custLinFactNeighborY="2221">
        <dgm:presLayoutVars>
          <dgm:chPref val="3"/>
        </dgm:presLayoutVars>
      </dgm:prSet>
      <dgm:spPr/>
    </dgm:pt>
    <dgm:pt modelId="{7ED3F007-0C3D-EA4F-B98F-FDD0B9962F4D}" type="pres">
      <dgm:prSet presAssocID="{E4F17A5E-E746-A549-AE23-D4B1AEAC718E}" presName="hierChild4" presStyleCnt="0"/>
      <dgm:spPr/>
    </dgm:pt>
    <dgm:pt modelId="{7F3D3223-2B69-EB4B-8AC3-6829A4DD4B02}" type="pres">
      <dgm:prSet presAssocID="{6D20EE72-95D6-4646-8E61-F02808F8AE5E}" presName="Name23" presStyleLbl="parChTrans1D4" presStyleIdx="3" presStyleCnt="4"/>
      <dgm:spPr/>
    </dgm:pt>
    <dgm:pt modelId="{77148289-BFBB-7145-8171-B85D8BA0FFC0}" type="pres">
      <dgm:prSet presAssocID="{4F80580D-4EBA-A44F-A53C-15255628AD88}" presName="hierRoot4" presStyleCnt="0"/>
      <dgm:spPr/>
    </dgm:pt>
    <dgm:pt modelId="{E57FD614-12A0-D84B-9310-C743E94E732F}" type="pres">
      <dgm:prSet presAssocID="{4F80580D-4EBA-A44F-A53C-15255628AD88}" presName="composite4" presStyleCnt="0"/>
      <dgm:spPr/>
    </dgm:pt>
    <dgm:pt modelId="{FE9A23B7-3809-1545-97FB-088FEE2C1103}" type="pres">
      <dgm:prSet presAssocID="{4F80580D-4EBA-A44F-A53C-15255628AD88}" presName="background4" presStyleLbl="node4" presStyleIdx="3" presStyleCnt="4"/>
      <dgm:spPr/>
    </dgm:pt>
    <dgm:pt modelId="{D810320D-576B-B74A-90D1-793F30B3AA9F}" type="pres">
      <dgm:prSet presAssocID="{4F80580D-4EBA-A44F-A53C-15255628AD88}" presName="text4" presStyleLbl="fgAcc4" presStyleIdx="3" presStyleCnt="4" custScaleY="277728">
        <dgm:presLayoutVars>
          <dgm:chPref val="3"/>
        </dgm:presLayoutVars>
      </dgm:prSet>
      <dgm:spPr/>
    </dgm:pt>
    <dgm:pt modelId="{E22454BA-1BB6-9C46-A834-0CD48E1E2AB2}" type="pres">
      <dgm:prSet presAssocID="{4F80580D-4EBA-A44F-A53C-15255628AD88}" presName="hierChild5" presStyleCnt="0"/>
      <dgm:spPr/>
    </dgm:pt>
  </dgm:ptLst>
  <dgm:cxnLst>
    <dgm:cxn modelId="{413EC56E-906D-4C40-8BC9-1D8BE37AA14B}" type="presOf" srcId="{08330C72-A646-914E-82D6-0CD5F502E391}" destId="{72DFE828-C064-EE45-8959-F8DE5590B3CA}" srcOrd="0" destOrd="0" presId="urn:microsoft.com/office/officeart/2005/8/layout/hierarchy1"/>
    <dgm:cxn modelId="{1D29586A-C06C-644D-8FC5-9E1E6F2161CA}" srcId="{52373BC6-30B5-8344-8F52-1E8E5427C0AF}" destId="{6E3A748F-BE40-384C-8874-77BD820121F8}" srcOrd="1" destOrd="0" parTransId="{0969BD3D-9AB4-C842-8CA1-BF8268F1004A}" sibTransId="{1FE8A0AB-D903-A648-B24D-B01A1A52AEC9}"/>
    <dgm:cxn modelId="{E041C101-2155-5B48-8DC5-665BEFBF1BDD}" srcId="{6E3A748F-BE40-384C-8874-77BD820121F8}" destId="{1B888C49-7063-3345-82F7-4EA9801B8B4A}" srcOrd="0" destOrd="0" parTransId="{D50FDD0F-36BD-C548-B7C4-1FD611AD35A6}" sibTransId="{C3EC3E0A-A300-2C48-9DBE-651AD748F078}"/>
    <dgm:cxn modelId="{F8BE9151-D6C2-3C4D-A54A-D30BCBCBF077}" srcId="{64C11A60-7991-3447-9EA9-0EAD3BAA4244}" destId="{08330C72-A646-914E-82D6-0CD5F502E391}" srcOrd="1" destOrd="0" parTransId="{471FE5F9-33F3-9E4D-8AC8-F940D4656192}" sibTransId="{AFC57D8F-A6D5-204B-99FE-48F0EBD57B8F}"/>
    <dgm:cxn modelId="{D523E395-C28A-F24D-A871-3753597B4B7C}" srcId="{6E3A748F-BE40-384C-8874-77BD820121F8}" destId="{E4F17A5E-E746-A549-AE23-D4B1AEAC718E}" srcOrd="1" destOrd="0" parTransId="{6422C781-8710-AF44-9334-0D8303F27109}" sibTransId="{E79C59DA-8E50-2A46-A61A-5767C0FC07E2}"/>
    <dgm:cxn modelId="{3D215CBD-C5AC-7240-9C7C-4F7FA7A0F235}" type="presOf" srcId="{0969BD3D-9AB4-C842-8CA1-BF8268F1004A}" destId="{D1B5079F-8853-1641-963F-63FB8BF46F57}" srcOrd="0" destOrd="0" presId="urn:microsoft.com/office/officeart/2005/8/layout/hierarchy1"/>
    <dgm:cxn modelId="{5ED59EB6-E3A4-9A44-BE99-2A7122249542}" type="presOf" srcId="{52373BC6-30B5-8344-8F52-1E8E5427C0AF}" destId="{AC0A0D65-7793-7244-A0CF-1D3B266FD2A4}" srcOrd="0" destOrd="0" presId="urn:microsoft.com/office/officeart/2005/8/layout/hierarchy1"/>
    <dgm:cxn modelId="{D53CAE24-43EA-4C46-AAD4-03EF91362B38}" type="presOf" srcId="{C470F96D-23D2-D940-A00D-D72E154991B1}" destId="{37DA1FD1-EE59-8249-864F-EA460CBFF8ED}" srcOrd="0" destOrd="0" presId="urn:microsoft.com/office/officeart/2005/8/layout/hierarchy1"/>
    <dgm:cxn modelId="{968CA385-3988-9A4E-A07F-DA03A17B4EF8}" srcId="{B6858A23-1B1E-0345-9CF3-9710EE3044E1}" destId="{52373BC6-30B5-8344-8F52-1E8E5427C0AF}" srcOrd="0" destOrd="0" parTransId="{2248DA2D-F750-F542-81BB-F40C7ACA4CE1}" sibTransId="{750D2F22-D39A-E443-B864-B90E0182D3C2}"/>
    <dgm:cxn modelId="{99A70674-5EDA-8240-8ACA-80DE4886C35F}" type="presOf" srcId="{E00680CA-FC91-BC47-912D-3878EB5A3ECA}" destId="{D9B179AC-D4DA-1849-9F1D-48E2E616BD35}" srcOrd="0" destOrd="0" presId="urn:microsoft.com/office/officeart/2005/8/layout/hierarchy1"/>
    <dgm:cxn modelId="{0A21AC2E-356F-CA45-B520-3F6317AEAC31}" type="presOf" srcId="{D50FDD0F-36BD-C548-B7C4-1FD611AD35A6}" destId="{6181E390-F53A-4F43-892E-3AF1DB88415C}" srcOrd="0" destOrd="0" presId="urn:microsoft.com/office/officeart/2005/8/layout/hierarchy1"/>
    <dgm:cxn modelId="{A9C865E7-08C6-2448-8FC6-DC2B70307CB1}" type="presOf" srcId="{28538452-DAB0-1F4E-BB94-6BFA20500489}" destId="{74A971C6-1D0A-8A4F-B76C-A4FAB072D5BF}" srcOrd="0" destOrd="0" presId="urn:microsoft.com/office/officeart/2005/8/layout/hierarchy1"/>
    <dgm:cxn modelId="{7663C165-F06A-D245-8B4F-D74C03E87DBF}" srcId="{A9AD575D-517B-A749-963B-A34ACF1DD282}" destId="{D9161E2C-3FDB-3240-900F-D6BF49E28C38}" srcOrd="0" destOrd="0" parTransId="{17D4A74F-1D25-3644-8A2F-4E5E07FEDAD7}" sibTransId="{4F6EA301-4834-D443-A233-CB36FA819FA0}"/>
    <dgm:cxn modelId="{7404EB1F-78E9-5D45-AF92-763B579D385F}" type="presOf" srcId="{B6858A23-1B1E-0345-9CF3-9710EE3044E1}" destId="{F4B44EC4-6980-9C49-9CDE-27CBB375533B}" srcOrd="0" destOrd="0" presId="urn:microsoft.com/office/officeart/2005/8/layout/hierarchy1"/>
    <dgm:cxn modelId="{9874B4F8-03DD-2843-BF36-AC2A7B78713E}" type="presOf" srcId="{1B888C49-7063-3345-82F7-4EA9801B8B4A}" destId="{A521AFFD-B3F3-D648-A614-1515E3995031}" srcOrd="0" destOrd="0" presId="urn:microsoft.com/office/officeart/2005/8/layout/hierarchy1"/>
    <dgm:cxn modelId="{FC3A5DAB-0F22-424E-A8C2-329625B2D612}" type="presOf" srcId="{A9AD575D-517B-A749-963B-A34ACF1DD282}" destId="{94E194FE-EC10-F34A-BCFC-BBFD5E41E023}" srcOrd="0" destOrd="0" presId="urn:microsoft.com/office/officeart/2005/8/layout/hierarchy1"/>
    <dgm:cxn modelId="{4F8FAF04-B05C-624E-A0AD-77A915777E8C}" type="presOf" srcId="{E9854E43-86F7-5646-9CC7-62EE9100249E}" destId="{380C3122-9CB3-654D-913A-EA3BAB9B54E1}" srcOrd="0" destOrd="0" presId="urn:microsoft.com/office/officeart/2005/8/layout/hierarchy1"/>
    <dgm:cxn modelId="{436A5F1B-255E-6343-8913-80DD17AF402E}" type="presOf" srcId="{777C2DB3-65B6-BC46-99D4-E55857B41359}" destId="{AB036DCC-3D1C-2C44-BB03-94BE79D7D06D}" srcOrd="0" destOrd="0" presId="urn:microsoft.com/office/officeart/2005/8/layout/hierarchy1"/>
    <dgm:cxn modelId="{7608AF50-37F3-2F4E-9176-8EEBA1D2F0DB}" srcId="{08330C72-A646-914E-82D6-0CD5F502E391}" destId="{E00680CA-FC91-BC47-912D-3878EB5A3ECA}" srcOrd="0" destOrd="0" parTransId="{33B8165A-20FF-294E-A283-5D7D798DCD54}" sibTransId="{01E2E383-7E8A-C04C-84FB-F8C7CE121644}"/>
    <dgm:cxn modelId="{E03071FA-3521-DD48-BE82-CBB3BA38A877}" type="presOf" srcId="{471FE5F9-33F3-9E4D-8AC8-F940D4656192}" destId="{4B0B9F8B-901A-AC44-9B50-CF6C9DFC9C02}" srcOrd="0" destOrd="0" presId="urn:microsoft.com/office/officeart/2005/8/layout/hierarchy1"/>
    <dgm:cxn modelId="{C72351C3-9E8E-074F-AE71-076BF06C7DA1}" type="presOf" srcId="{D9161E2C-3FDB-3240-900F-D6BF49E28C38}" destId="{18FA80A0-9E75-1C4E-BD45-745D6027F18D}" srcOrd="0" destOrd="0" presId="urn:microsoft.com/office/officeart/2005/8/layout/hierarchy1"/>
    <dgm:cxn modelId="{44378A1A-E01D-E846-B512-861B57843F2F}" srcId="{52373BC6-30B5-8344-8F52-1E8E5427C0AF}" destId="{64C11A60-7991-3447-9EA9-0EAD3BAA4244}" srcOrd="0" destOrd="0" parTransId="{28538452-DAB0-1F4E-BB94-6BFA20500489}" sibTransId="{EEB41462-8727-D84D-A7A7-B60E7757B676}"/>
    <dgm:cxn modelId="{93F92803-CFCA-844D-975F-A5928D59040D}" type="presOf" srcId="{64C11A60-7991-3447-9EA9-0EAD3BAA4244}" destId="{1A5403F9-7DA6-C641-8EFB-496FA0BC6D3B}" srcOrd="0" destOrd="0" presId="urn:microsoft.com/office/officeart/2005/8/layout/hierarchy1"/>
    <dgm:cxn modelId="{2CE54BBA-9133-1142-9AC7-B769063F1254}" type="presOf" srcId="{E4F17A5E-E746-A549-AE23-D4B1AEAC718E}" destId="{DC3AF82F-E6D5-6348-99ED-3A4596C0A7E9}" srcOrd="0" destOrd="0" presId="urn:microsoft.com/office/officeart/2005/8/layout/hierarchy1"/>
    <dgm:cxn modelId="{675B4F29-F7AA-3648-A777-79287A48B102}" srcId="{1B888C49-7063-3345-82F7-4EA9801B8B4A}" destId="{E9854E43-86F7-5646-9CC7-62EE9100249E}" srcOrd="0" destOrd="0" parTransId="{777C2DB3-65B6-BC46-99D4-E55857B41359}" sibTransId="{31A261A8-59DC-0749-86B5-FA174D8657EE}"/>
    <dgm:cxn modelId="{BC54F12C-C90D-C148-B7E4-E169A1FCEEDF}" srcId="{E4F17A5E-E746-A549-AE23-D4B1AEAC718E}" destId="{4F80580D-4EBA-A44F-A53C-15255628AD88}" srcOrd="0" destOrd="0" parTransId="{6D20EE72-95D6-4646-8E61-F02808F8AE5E}" sibTransId="{592ABD95-A5D0-244A-867D-650C7F6790DA}"/>
    <dgm:cxn modelId="{9660E7F7-2740-5D48-AF4F-4324B02CA746}" type="presOf" srcId="{4F80580D-4EBA-A44F-A53C-15255628AD88}" destId="{D810320D-576B-B74A-90D1-793F30B3AA9F}" srcOrd="0" destOrd="0" presId="urn:microsoft.com/office/officeart/2005/8/layout/hierarchy1"/>
    <dgm:cxn modelId="{E8807236-6533-F14A-8810-99667384E013}" type="presOf" srcId="{33B8165A-20FF-294E-A283-5D7D798DCD54}" destId="{4B012F09-81AF-7247-9A03-5BA69E30A5DB}" srcOrd="0" destOrd="0" presId="urn:microsoft.com/office/officeart/2005/8/layout/hierarchy1"/>
    <dgm:cxn modelId="{49B3C6F2-715A-094C-8826-B2CE7E14304C}" type="presOf" srcId="{6D20EE72-95D6-4646-8E61-F02808F8AE5E}" destId="{7F3D3223-2B69-EB4B-8AC3-6829A4DD4B02}" srcOrd="0" destOrd="0" presId="urn:microsoft.com/office/officeart/2005/8/layout/hierarchy1"/>
    <dgm:cxn modelId="{5B6C41EB-7A85-3748-9D46-0A2E79A0578D}" type="presOf" srcId="{6E3A748F-BE40-384C-8874-77BD820121F8}" destId="{2F25F3E2-5A0F-4C4B-B792-C8E77FEA54D8}" srcOrd="0" destOrd="0" presId="urn:microsoft.com/office/officeart/2005/8/layout/hierarchy1"/>
    <dgm:cxn modelId="{F10B032D-F4C2-564F-A5F8-5D5AA310B7A9}" type="presOf" srcId="{17D4A74F-1D25-3644-8A2F-4E5E07FEDAD7}" destId="{9C269D4C-D14B-804A-A129-056BE6B72FDD}" srcOrd="0" destOrd="0" presId="urn:microsoft.com/office/officeart/2005/8/layout/hierarchy1"/>
    <dgm:cxn modelId="{4AA556A8-9E98-5F4D-9B47-C6DB8C42F79A}" type="presOf" srcId="{6422C781-8710-AF44-9334-0D8303F27109}" destId="{94F81828-4434-5C42-AE21-675C7FB1C537}" srcOrd="0" destOrd="0" presId="urn:microsoft.com/office/officeart/2005/8/layout/hierarchy1"/>
    <dgm:cxn modelId="{4F2ABD80-853D-294F-B2C9-8B959A699519}" srcId="{64C11A60-7991-3447-9EA9-0EAD3BAA4244}" destId="{A9AD575D-517B-A749-963B-A34ACF1DD282}" srcOrd="0" destOrd="0" parTransId="{C470F96D-23D2-D940-A00D-D72E154991B1}" sibTransId="{C1EBFC8A-A44A-A84D-B644-F9687DCCC85C}"/>
    <dgm:cxn modelId="{FE8C098C-050E-A84A-8B14-C76FB731B761}" type="presParOf" srcId="{F4B44EC4-6980-9C49-9CDE-27CBB375533B}" destId="{E6178CD7-7F4D-0C44-84D9-84F16C287D7A}" srcOrd="0" destOrd="0" presId="urn:microsoft.com/office/officeart/2005/8/layout/hierarchy1"/>
    <dgm:cxn modelId="{8FE49462-4265-0D4B-9280-01C8E6F5AD14}" type="presParOf" srcId="{E6178CD7-7F4D-0C44-84D9-84F16C287D7A}" destId="{EE7A712F-2EC6-6645-8C9A-24036791A883}" srcOrd="0" destOrd="0" presId="urn:microsoft.com/office/officeart/2005/8/layout/hierarchy1"/>
    <dgm:cxn modelId="{2FB7DE8A-3D6F-3442-9F99-BB686F29C600}" type="presParOf" srcId="{EE7A712F-2EC6-6645-8C9A-24036791A883}" destId="{8E1CB264-BB5F-E34D-A265-C13CEC98A6E9}" srcOrd="0" destOrd="0" presId="urn:microsoft.com/office/officeart/2005/8/layout/hierarchy1"/>
    <dgm:cxn modelId="{A5F54E66-092D-414F-9E15-0144E8E45A8B}" type="presParOf" srcId="{EE7A712F-2EC6-6645-8C9A-24036791A883}" destId="{AC0A0D65-7793-7244-A0CF-1D3B266FD2A4}" srcOrd="1" destOrd="0" presId="urn:microsoft.com/office/officeart/2005/8/layout/hierarchy1"/>
    <dgm:cxn modelId="{3003DA25-1A0B-7842-917E-A9CBD718656E}" type="presParOf" srcId="{E6178CD7-7F4D-0C44-84D9-84F16C287D7A}" destId="{EF001B8B-FDE0-D247-93CC-FF31EA8756FE}" srcOrd="1" destOrd="0" presId="urn:microsoft.com/office/officeart/2005/8/layout/hierarchy1"/>
    <dgm:cxn modelId="{97B9BF17-AE65-7D40-BECD-9A18D0D3A733}" type="presParOf" srcId="{EF001B8B-FDE0-D247-93CC-FF31EA8756FE}" destId="{74A971C6-1D0A-8A4F-B76C-A4FAB072D5BF}" srcOrd="0" destOrd="0" presId="urn:microsoft.com/office/officeart/2005/8/layout/hierarchy1"/>
    <dgm:cxn modelId="{1EF51E8D-63CD-1B4E-BF70-BCFDF1996DD6}" type="presParOf" srcId="{EF001B8B-FDE0-D247-93CC-FF31EA8756FE}" destId="{BE8FE694-6557-B045-85FE-36835D8D657A}" srcOrd="1" destOrd="0" presId="urn:microsoft.com/office/officeart/2005/8/layout/hierarchy1"/>
    <dgm:cxn modelId="{E1178D95-3544-C94B-BF46-A087602291F1}" type="presParOf" srcId="{BE8FE694-6557-B045-85FE-36835D8D657A}" destId="{75EB2277-9927-DA43-9EFF-B8B927881E06}" srcOrd="0" destOrd="0" presId="urn:microsoft.com/office/officeart/2005/8/layout/hierarchy1"/>
    <dgm:cxn modelId="{7A5E5A74-E7D1-3C44-BA09-AC523350EE70}" type="presParOf" srcId="{75EB2277-9927-DA43-9EFF-B8B927881E06}" destId="{4CFF4342-3F04-7F4D-A31F-8ADB972D8F2A}" srcOrd="0" destOrd="0" presId="urn:microsoft.com/office/officeart/2005/8/layout/hierarchy1"/>
    <dgm:cxn modelId="{3AD401DA-011C-424A-A800-EF7CE8A9DD9A}" type="presParOf" srcId="{75EB2277-9927-DA43-9EFF-B8B927881E06}" destId="{1A5403F9-7DA6-C641-8EFB-496FA0BC6D3B}" srcOrd="1" destOrd="0" presId="urn:microsoft.com/office/officeart/2005/8/layout/hierarchy1"/>
    <dgm:cxn modelId="{0A44AB28-14D9-BC4F-8FB1-F07F98A17804}" type="presParOf" srcId="{BE8FE694-6557-B045-85FE-36835D8D657A}" destId="{198C2223-D436-5D46-9C31-32F1A4ADEF57}" srcOrd="1" destOrd="0" presId="urn:microsoft.com/office/officeart/2005/8/layout/hierarchy1"/>
    <dgm:cxn modelId="{AEA46C1F-FB61-C748-99D7-83983A896DC6}" type="presParOf" srcId="{198C2223-D436-5D46-9C31-32F1A4ADEF57}" destId="{37DA1FD1-EE59-8249-864F-EA460CBFF8ED}" srcOrd="0" destOrd="0" presId="urn:microsoft.com/office/officeart/2005/8/layout/hierarchy1"/>
    <dgm:cxn modelId="{071C2F3E-B3C3-D146-A507-986B48DA6FF8}" type="presParOf" srcId="{198C2223-D436-5D46-9C31-32F1A4ADEF57}" destId="{1BB10F3E-CE7A-BE4B-BD53-53693ED3CFBE}" srcOrd="1" destOrd="0" presId="urn:microsoft.com/office/officeart/2005/8/layout/hierarchy1"/>
    <dgm:cxn modelId="{AF8A3422-CA9A-4740-AFBF-2E1FDE54DB7A}" type="presParOf" srcId="{1BB10F3E-CE7A-BE4B-BD53-53693ED3CFBE}" destId="{433653A9-1476-9942-95FD-9E280E217A50}" srcOrd="0" destOrd="0" presId="urn:microsoft.com/office/officeart/2005/8/layout/hierarchy1"/>
    <dgm:cxn modelId="{9D5F5F8A-08BD-7146-BFF8-A32820310155}" type="presParOf" srcId="{433653A9-1476-9942-95FD-9E280E217A50}" destId="{08804A56-98B9-E949-9DB4-E2CE1BCAC043}" srcOrd="0" destOrd="0" presId="urn:microsoft.com/office/officeart/2005/8/layout/hierarchy1"/>
    <dgm:cxn modelId="{05DDF570-54ED-F246-8C39-8A144BD992A1}" type="presParOf" srcId="{433653A9-1476-9942-95FD-9E280E217A50}" destId="{94E194FE-EC10-F34A-BCFC-BBFD5E41E023}" srcOrd="1" destOrd="0" presId="urn:microsoft.com/office/officeart/2005/8/layout/hierarchy1"/>
    <dgm:cxn modelId="{2B596B8A-657F-CE43-B8CE-EBD276B0354C}" type="presParOf" srcId="{1BB10F3E-CE7A-BE4B-BD53-53693ED3CFBE}" destId="{BFA29BC3-8E23-F944-9C7F-DE36F47C548C}" srcOrd="1" destOrd="0" presId="urn:microsoft.com/office/officeart/2005/8/layout/hierarchy1"/>
    <dgm:cxn modelId="{CABE5518-AAFD-644A-A159-91A14B17D884}" type="presParOf" srcId="{BFA29BC3-8E23-F944-9C7F-DE36F47C548C}" destId="{9C269D4C-D14B-804A-A129-056BE6B72FDD}" srcOrd="0" destOrd="0" presId="urn:microsoft.com/office/officeart/2005/8/layout/hierarchy1"/>
    <dgm:cxn modelId="{40640744-AF2E-214E-B753-6B78A7E44830}" type="presParOf" srcId="{BFA29BC3-8E23-F944-9C7F-DE36F47C548C}" destId="{CA324C09-4E87-164B-966C-09FDA26890FB}" srcOrd="1" destOrd="0" presId="urn:microsoft.com/office/officeart/2005/8/layout/hierarchy1"/>
    <dgm:cxn modelId="{0A1D3441-F222-2343-AE04-C14DDEF4B2EE}" type="presParOf" srcId="{CA324C09-4E87-164B-966C-09FDA26890FB}" destId="{431D2D59-3653-D54B-89FF-3EC150C7858A}" srcOrd="0" destOrd="0" presId="urn:microsoft.com/office/officeart/2005/8/layout/hierarchy1"/>
    <dgm:cxn modelId="{A017AB3D-4B46-ED41-87FA-6F76C6057014}" type="presParOf" srcId="{431D2D59-3653-D54B-89FF-3EC150C7858A}" destId="{B695D75A-38FF-0A46-A214-6E270C1E9F72}" srcOrd="0" destOrd="0" presId="urn:microsoft.com/office/officeart/2005/8/layout/hierarchy1"/>
    <dgm:cxn modelId="{B2D6B7F0-7856-CA49-826D-59AF47FE735E}" type="presParOf" srcId="{431D2D59-3653-D54B-89FF-3EC150C7858A}" destId="{18FA80A0-9E75-1C4E-BD45-745D6027F18D}" srcOrd="1" destOrd="0" presId="urn:microsoft.com/office/officeart/2005/8/layout/hierarchy1"/>
    <dgm:cxn modelId="{962AC5D9-1F60-B448-8107-84E09EFB23DE}" type="presParOf" srcId="{CA324C09-4E87-164B-966C-09FDA26890FB}" destId="{8A48F0B9-5F45-1144-A6CA-725A6E0F2D03}" srcOrd="1" destOrd="0" presId="urn:microsoft.com/office/officeart/2005/8/layout/hierarchy1"/>
    <dgm:cxn modelId="{90B97D73-FE32-0140-937B-7327D06987A9}" type="presParOf" srcId="{198C2223-D436-5D46-9C31-32F1A4ADEF57}" destId="{4B0B9F8B-901A-AC44-9B50-CF6C9DFC9C02}" srcOrd="2" destOrd="0" presId="urn:microsoft.com/office/officeart/2005/8/layout/hierarchy1"/>
    <dgm:cxn modelId="{FCE1B2C4-9524-1847-A735-0FCF3D680CF6}" type="presParOf" srcId="{198C2223-D436-5D46-9C31-32F1A4ADEF57}" destId="{EA96D0A8-DF57-ED46-ADFC-C3B98B2555BE}" srcOrd="3" destOrd="0" presId="urn:microsoft.com/office/officeart/2005/8/layout/hierarchy1"/>
    <dgm:cxn modelId="{6B71052B-D7FA-3D47-B803-478BE5468DB2}" type="presParOf" srcId="{EA96D0A8-DF57-ED46-ADFC-C3B98B2555BE}" destId="{56E8D42E-B5D7-E146-8C2F-4C50AB2B784F}" srcOrd="0" destOrd="0" presId="urn:microsoft.com/office/officeart/2005/8/layout/hierarchy1"/>
    <dgm:cxn modelId="{99A35F46-3288-FD42-9BA1-3647AF35F203}" type="presParOf" srcId="{56E8D42E-B5D7-E146-8C2F-4C50AB2B784F}" destId="{4AA362B0-5955-2844-ADCC-151339C61B5B}" srcOrd="0" destOrd="0" presId="urn:microsoft.com/office/officeart/2005/8/layout/hierarchy1"/>
    <dgm:cxn modelId="{ED85D733-841D-B94A-A998-EC12CF8F3D0A}" type="presParOf" srcId="{56E8D42E-B5D7-E146-8C2F-4C50AB2B784F}" destId="{72DFE828-C064-EE45-8959-F8DE5590B3CA}" srcOrd="1" destOrd="0" presId="urn:microsoft.com/office/officeart/2005/8/layout/hierarchy1"/>
    <dgm:cxn modelId="{D87E9D04-2AEC-4C4B-AC04-0A1B7532D06D}" type="presParOf" srcId="{EA96D0A8-DF57-ED46-ADFC-C3B98B2555BE}" destId="{99F2B02F-B1F3-7942-A46F-F62B51DAC5DB}" srcOrd="1" destOrd="0" presId="urn:microsoft.com/office/officeart/2005/8/layout/hierarchy1"/>
    <dgm:cxn modelId="{6A361E84-6EDB-8743-B309-464ED0DADADE}" type="presParOf" srcId="{99F2B02F-B1F3-7942-A46F-F62B51DAC5DB}" destId="{4B012F09-81AF-7247-9A03-5BA69E30A5DB}" srcOrd="0" destOrd="0" presId="urn:microsoft.com/office/officeart/2005/8/layout/hierarchy1"/>
    <dgm:cxn modelId="{19B1B341-1C6F-724A-BE0C-40DD41AE414C}" type="presParOf" srcId="{99F2B02F-B1F3-7942-A46F-F62B51DAC5DB}" destId="{717C24B6-6FCA-BE47-8F99-26E77051A069}" srcOrd="1" destOrd="0" presId="urn:microsoft.com/office/officeart/2005/8/layout/hierarchy1"/>
    <dgm:cxn modelId="{535BE13F-9787-414E-8319-AF0495C7A70C}" type="presParOf" srcId="{717C24B6-6FCA-BE47-8F99-26E77051A069}" destId="{54B20B60-1ECE-9C49-9B15-C5C4CAD9AEFB}" srcOrd="0" destOrd="0" presId="urn:microsoft.com/office/officeart/2005/8/layout/hierarchy1"/>
    <dgm:cxn modelId="{2FF79EE8-3258-864D-8F95-76191498D76B}" type="presParOf" srcId="{54B20B60-1ECE-9C49-9B15-C5C4CAD9AEFB}" destId="{A845B0D8-75D1-3C4C-AF87-5958B5557BCC}" srcOrd="0" destOrd="0" presId="urn:microsoft.com/office/officeart/2005/8/layout/hierarchy1"/>
    <dgm:cxn modelId="{81319D97-BC9F-3445-A929-A06B59E156D2}" type="presParOf" srcId="{54B20B60-1ECE-9C49-9B15-C5C4CAD9AEFB}" destId="{D9B179AC-D4DA-1849-9F1D-48E2E616BD35}" srcOrd="1" destOrd="0" presId="urn:microsoft.com/office/officeart/2005/8/layout/hierarchy1"/>
    <dgm:cxn modelId="{14147EA9-9C22-C84C-8691-32BD5BD5F10B}" type="presParOf" srcId="{717C24B6-6FCA-BE47-8F99-26E77051A069}" destId="{3D3385E3-5692-3F4E-B9D1-DD39E438B499}" srcOrd="1" destOrd="0" presId="urn:microsoft.com/office/officeart/2005/8/layout/hierarchy1"/>
    <dgm:cxn modelId="{52F2DEE4-D285-E547-9E15-E57B50D413A7}" type="presParOf" srcId="{EF001B8B-FDE0-D247-93CC-FF31EA8756FE}" destId="{D1B5079F-8853-1641-963F-63FB8BF46F57}" srcOrd="2" destOrd="0" presId="urn:microsoft.com/office/officeart/2005/8/layout/hierarchy1"/>
    <dgm:cxn modelId="{414A8C64-3D67-D048-B9AC-5BC4E6AAFE79}" type="presParOf" srcId="{EF001B8B-FDE0-D247-93CC-FF31EA8756FE}" destId="{F9B5C759-656E-E644-B682-B02334A5F8B5}" srcOrd="3" destOrd="0" presId="urn:microsoft.com/office/officeart/2005/8/layout/hierarchy1"/>
    <dgm:cxn modelId="{141517D7-C246-8147-A469-ED0A6F623D36}" type="presParOf" srcId="{F9B5C759-656E-E644-B682-B02334A5F8B5}" destId="{2398B274-354A-4C49-98B4-A281339B76A0}" srcOrd="0" destOrd="0" presId="urn:microsoft.com/office/officeart/2005/8/layout/hierarchy1"/>
    <dgm:cxn modelId="{7AD01743-8818-2C4F-B081-EFBC9677731C}" type="presParOf" srcId="{2398B274-354A-4C49-98B4-A281339B76A0}" destId="{B57AAE8C-EFB2-BE47-815E-1975FE3250B4}" srcOrd="0" destOrd="0" presId="urn:microsoft.com/office/officeart/2005/8/layout/hierarchy1"/>
    <dgm:cxn modelId="{0BB9B818-5AC8-1E4D-A3CF-0110ECD70801}" type="presParOf" srcId="{2398B274-354A-4C49-98B4-A281339B76A0}" destId="{2F25F3E2-5A0F-4C4B-B792-C8E77FEA54D8}" srcOrd="1" destOrd="0" presId="urn:microsoft.com/office/officeart/2005/8/layout/hierarchy1"/>
    <dgm:cxn modelId="{93753EBE-E144-E742-9F21-D5A82D860C1D}" type="presParOf" srcId="{F9B5C759-656E-E644-B682-B02334A5F8B5}" destId="{EC5ABE69-6C71-0240-9FF0-474BE2A4C457}" srcOrd="1" destOrd="0" presId="urn:microsoft.com/office/officeart/2005/8/layout/hierarchy1"/>
    <dgm:cxn modelId="{FEC6C5ED-9F97-8C4C-95B5-0DC691189A4E}" type="presParOf" srcId="{EC5ABE69-6C71-0240-9FF0-474BE2A4C457}" destId="{6181E390-F53A-4F43-892E-3AF1DB88415C}" srcOrd="0" destOrd="0" presId="urn:microsoft.com/office/officeart/2005/8/layout/hierarchy1"/>
    <dgm:cxn modelId="{D0DCAAC0-ABDB-1246-A419-9FF0D5A8A7AE}" type="presParOf" srcId="{EC5ABE69-6C71-0240-9FF0-474BE2A4C457}" destId="{C60F75F9-2E36-2E45-A794-9D3AD2AA96E5}" srcOrd="1" destOrd="0" presId="urn:microsoft.com/office/officeart/2005/8/layout/hierarchy1"/>
    <dgm:cxn modelId="{9DACD3D9-E7F7-AD4C-8CFC-8A0F30781920}" type="presParOf" srcId="{C60F75F9-2E36-2E45-A794-9D3AD2AA96E5}" destId="{CDB6FBF0-1B17-E844-A1AC-6C16512E9C8D}" srcOrd="0" destOrd="0" presId="urn:microsoft.com/office/officeart/2005/8/layout/hierarchy1"/>
    <dgm:cxn modelId="{D2317DD7-B40A-0643-BB6B-3527F8F80DC7}" type="presParOf" srcId="{CDB6FBF0-1B17-E844-A1AC-6C16512E9C8D}" destId="{61E47A05-87E9-5141-B0B2-FA4201BF2B4D}" srcOrd="0" destOrd="0" presId="urn:microsoft.com/office/officeart/2005/8/layout/hierarchy1"/>
    <dgm:cxn modelId="{0F85E00B-7BE7-8A47-9EA6-D538D8762E0D}" type="presParOf" srcId="{CDB6FBF0-1B17-E844-A1AC-6C16512E9C8D}" destId="{A521AFFD-B3F3-D648-A614-1515E3995031}" srcOrd="1" destOrd="0" presId="urn:microsoft.com/office/officeart/2005/8/layout/hierarchy1"/>
    <dgm:cxn modelId="{605A5C78-C2F6-7543-A9CE-6152978446AD}" type="presParOf" srcId="{C60F75F9-2E36-2E45-A794-9D3AD2AA96E5}" destId="{20B6FC50-4A51-1F4E-8C55-76F997ACEB02}" srcOrd="1" destOrd="0" presId="urn:microsoft.com/office/officeart/2005/8/layout/hierarchy1"/>
    <dgm:cxn modelId="{2A2802DF-0C41-A140-B517-ACF30942D912}" type="presParOf" srcId="{20B6FC50-4A51-1F4E-8C55-76F997ACEB02}" destId="{AB036DCC-3D1C-2C44-BB03-94BE79D7D06D}" srcOrd="0" destOrd="0" presId="urn:microsoft.com/office/officeart/2005/8/layout/hierarchy1"/>
    <dgm:cxn modelId="{6B4E70FE-1E88-4946-8CFB-B06B7C1970B0}" type="presParOf" srcId="{20B6FC50-4A51-1F4E-8C55-76F997ACEB02}" destId="{605993C8-BD0B-B24E-9512-ECCDDFF35BAC}" srcOrd="1" destOrd="0" presId="urn:microsoft.com/office/officeart/2005/8/layout/hierarchy1"/>
    <dgm:cxn modelId="{D71BE6B0-46E1-A343-A9AA-268125B2B6ED}" type="presParOf" srcId="{605993C8-BD0B-B24E-9512-ECCDDFF35BAC}" destId="{723F576D-1B52-9F41-9400-E6235678A8B8}" srcOrd="0" destOrd="0" presId="urn:microsoft.com/office/officeart/2005/8/layout/hierarchy1"/>
    <dgm:cxn modelId="{F48CE63E-2C36-5444-9162-F047CDCE04A4}" type="presParOf" srcId="{723F576D-1B52-9F41-9400-E6235678A8B8}" destId="{AC4D9ECE-F99F-0B48-83E8-3D11884DC2CE}" srcOrd="0" destOrd="0" presId="urn:microsoft.com/office/officeart/2005/8/layout/hierarchy1"/>
    <dgm:cxn modelId="{9B4FE1C6-324D-8049-8DC1-209C18D005BD}" type="presParOf" srcId="{723F576D-1B52-9F41-9400-E6235678A8B8}" destId="{380C3122-9CB3-654D-913A-EA3BAB9B54E1}" srcOrd="1" destOrd="0" presId="urn:microsoft.com/office/officeart/2005/8/layout/hierarchy1"/>
    <dgm:cxn modelId="{89B5DDF5-4F7A-9542-A02A-5101BAC41934}" type="presParOf" srcId="{605993C8-BD0B-B24E-9512-ECCDDFF35BAC}" destId="{9B8B4FF8-F0DF-3043-94B6-4190AF891CD6}" srcOrd="1" destOrd="0" presId="urn:microsoft.com/office/officeart/2005/8/layout/hierarchy1"/>
    <dgm:cxn modelId="{31246140-E093-7F49-8D1C-9C81202CED9D}" type="presParOf" srcId="{EC5ABE69-6C71-0240-9FF0-474BE2A4C457}" destId="{94F81828-4434-5C42-AE21-675C7FB1C537}" srcOrd="2" destOrd="0" presId="urn:microsoft.com/office/officeart/2005/8/layout/hierarchy1"/>
    <dgm:cxn modelId="{68E25066-A9DE-1641-92DA-65F50D265507}" type="presParOf" srcId="{EC5ABE69-6C71-0240-9FF0-474BE2A4C457}" destId="{DB8CB935-0424-C243-8DAC-A51FBEC8E9BB}" srcOrd="3" destOrd="0" presId="urn:microsoft.com/office/officeart/2005/8/layout/hierarchy1"/>
    <dgm:cxn modelId="{480FE8BA-F671-634E-8762-9C23749CFCD7}" type="presParOf" srcId="{DB8CB935-0424-C243-8DAC-A51FBEC8E9BB}" destId="{E919ED34-F622-B540-9ABD-F25C45083E02}" srcOrd="0" destOrd="0" presId="urn:microsoft.com/office/officeart/2005/8/layout/hierarchy1"/>
    <dgm:cxn modelId="{264F2FD6-CACE-5D4F-BB37-7B2759190279}" type="presParOf" srcId="{E919ED34-F622-B540-9ABD-F25C45083E02}" destId="{A61B67E6-E345-E249-BD1C-A575B43BF1FA}" srcOrd="0" destOrd="0" presId="urn:microsoft.com/office/officeart/2005/8/layout/hierarchy1"/>
    <dgm:cxn modelId="{C2F360D3-0D74-9742-872B-B562DA47AEC0}" type="presParOf" srcId="{E919ED34-F622-B540-9ABD-F25C45083E02}" destId="{DC3AF82F-E6D5-6348-99ED-3A4596C0A7E9}" srcOrd="1" destOrd="0" presId="urn:microsoft.com/office/officeart/2005/8/layout/hierarchy1"/>
    <dgm:cxn modelId="{03A8BD49-AEBF-8C45-AC74-E0B95E536CF8}" type="presParOf" srcId="{DB8CB935-0424-C243-8DAC-A51FBEC8E9BB}" destId="{7ED3F007-0C3D-EA4F-B98F-FDD0B9962F4D}" srcOrd="1" destOrd="0" presId="urn:microsoft.com/office/officeart/2005/8/layout/hierarchy1"/>
    <dgm:cxn modelId="{5AE0EBAD-E665-664A-A949-60632322384E}" type="presParOf" srcId="{7ED3F007-0C3D-EA4F-B98F-FDD0B9962F4D}" destId="{7F3D3223-2B69-EB4B-8AC3-6829A4DD4B02}" srcOrd="0" destOrd="0" presId="urn:microsoft.com/office/officeart/2005/8/layout/hierarchy1"/>
    <dgm:cxn modelId="{B7213379-93C1-E247-8D74-35C3D3472730}" type="presParOf" srcId="{7ED3F007-0C3D-EA4F-B98F-FDD0B9962F4D}" destId="{77148289-BFBB-7145-8171-B85D8BA0FFC0}" srcOrd="1" destOrd="0" presId="urn:microsoft.com/office/officeart/2005/8/layout/hierarchy1"/>
    <dgm:cxn modelId="{A5CE90F8-B780-8947-AC21-6C5D89E1B568}" type="presParOf" srcId="{77148289-BFBB-7145-8171-B85D8BA0FFC0}" destId="{E57FD614-12A0-D84B-9310-C743E94E732F}" srcOrd="0" destOrd="0" presId="urn:microsoft.com/office/officeart/2005/8/layout/hierarchy1"/>
    <dgm:cxn modelId="{3A6A2167-1507-134D-933A-3D683339F8A8}" type="presParOf" srcId="{E57FD614-12A0-D84B-9310-C743E94E732F}" destId="{FE9A23B7-3809-1545-97FB-088FEE2C1103}" srcOrd="0" destOrd="0" presId="urn:microsoft.com/office/officeart/2005/8/layout/hierarchy1"/>
    <dgm:cxn modelId="{88BB82B8-732F-0345-9201-CDEC7F052D6D}" type="presParOf" srcId="{E57FD614-12A0-D84B-9310-C743E94E732F}" destId="{D810320D-576B-B74A-90D1-793F30B3AA9F}" srcOrd="1" destOrd="0" presId="urn:microsoft.com/office/officeart/2005/8/layout/hierarchy1"/>
    <dgm:cxn modelId="{37DC733F-CC97-E147-BB8F-674EAE78AC39}" type="presParOf" srcId="{77148289-BFBB-7145-8171-B85D8BA0FFC0}" destId="{E22454BA-1BB6-9C46-A834-0CD48E1E2AB2}"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1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1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1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403C00B-9A9F-2945-9B16-8145B1344B5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2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2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2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2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2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108FFD-FD27-8743-ABF3-913BA2BB70F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80EF46-CBDB-C340-B092-1E79D9BD8E3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455F99-2F33-3F45-AAC2-41C4ECDC76F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53F1EA61-C85D-2747-996A-F2BBC53D9FAE}"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7CF06-F85C-A340-8F62-7E0AD0B888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5F420-1B30-E74E-AE3D-D577651D5904}"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13C3B-688D-5E44-9DB6-C5F646979C8B}"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A27B0-15C6-B342-9903-1A32078BB512}"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64AF7F0F-235D-564B-9496-C0B5B15F96C2}"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21BFA-9565-1045-9D44-AF4747032F7D}"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8BB953-FA89-894D-A224-1E6AEFCE8BEE}"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47FC827-3407-C748-9E5B-069B5DDB267A}"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75F705-E42C-4C4D-A7BC-35EC27B9FF9E}"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2CB389-3CE1-6741-A50D-B0B3481B4ED9}"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D5814511-718D-7547-9959-79B6158D0ACD}"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B002D1-189F-1744-AD64-7BF0C6D7B2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2D16E-D4F9-8149-B3A5-BA2E970CA32A}"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FACC7-BABF-F145-A361-33A3B0D9B428}"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06C19708-2F1B-F44F-A4E2-E4FB46EFCC09}"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2A6EA-F3C2-844E-BE74-935DF5F2C7EA}"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123E62-6FCC-8A42-A95C-5EB98E66636D}"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47FC827-3407-C748-9E5B-069B5DDB267A}"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EDE9C43E-7465-5748-A9FB-AFF5989EAEE3}"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5750E-5BEB-4348-9DC8-9DAF26D2B48A}"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7C2DD-8227-0F40-90CC-D193E9BEDD8A}"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C8B937B3-32AA-BA49-BF3F-B270505AF6B7}"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45104-8E39-BF44-BAD8-8D6ACDC6D3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AE4F8-D643-144C-A9C1-DC8871E87518}"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6130C-CF18-3C47-B964-AF230C20EFE0}"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EA04C5-BB6E-674F-839E-022EBC0C006F}"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47FC827-3407-C748-9E5B-069B5DDB26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FC827-3407-C748-9E5B-069B5DDB267A}"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_rels/slideMaster2.xml.rels><?xml version="1.0" encoding="UTF-8" standalone="yes"?>
<Relationships xmlns="http://schemas.openxmlformats.org/package/2006/relationships"><Relationship Id="rId14" Type="http://schemas.openxmlformats.org/officeDocument/2006/relationships/slideLayout" Target="../slideLayouts/slideLayout34.xml"/><Relationship Id="rId20" Type="http://schemas.openxmlformats.org/officeDocument/2006/relationships/slideLayout" Target="../slideLayouts/slideLayout40.xml"/><Relationship Id="rId4" Type="http://schemas.openxmlformats.org/officeDocument/2006/relationships/slideLayout" Target="../slideLayouts/slideLayout24.xml"/><Relationship Id="rId21" Type="http://schemas.openxmlformats.org/officeDocument/2006/relationships/theme" Target="../theme/theme2.xml"/><Relationship Id="rId7" Type="http://schemas.openxmlformats.org/officeDocument/2006/relationships/slideLayout" Target="../slideLayouts/slideLayout27.xml"/><Relationship Id="rId11" Type="http://schemas.openxmlformats.org/officeDocument/2006/relationships/slideLayout" Target="../slideLayouts/slideLayout31.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6" Type="http://schemas.openxmlformats.org/officeDocument/2006/relationships/slideLayout" Target="../slideLayouts/slideLayout36.xml"/><Relationship Id="rId8" Type="http://schemas.openxmlformats.org/officeDocument/2006/relationships/slideLayout" Target="../slideLayouts/slideLayout28.xml"/><Relationship Id="rId13" Type="http://schemas.openxmlformats.org/officeDocument/2006/relationships/slideLayout" Target="../slideLayouts/slideLayout33.xml"/><Relationship Id="rId10" Type="http://schemas.openxmlformats.org/officeDocument/2006/relationships/slideLayout" Target="../slideLayouts/slideLayout30.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19" Type="http://schemas.openxmlformats.org/officeDocument/2006/relationships/slideLayout" Target="../slideLayouts/slideLayout39.xml"/><Relationship Id="rId2" Type="http://schemas.openxmlformats.org/officeDocument/2006/relationships/slideLayout" Target="../slideLayouts/slideLayout22.xml"/><Relationship Id="rId9" Type="http://schemas.openxmlformats.org/officeDocument/2006/relationships/slideLayout" Target="../slideLayouts/slideLayout29.xml"/><Relationship Id="rId3" Type="http://schemas.openxmlformats.org/officeDocument/2006/relationships/slideLayout" Target="../slideLayouts/slideLayout23.xml"/><Relationship Id="rId18" Type="http://schemas.openxmlformats.org/officeDocument/2006/relationships/slideLayout" Target="../slideLayouts/slideLayout38.xml"/></Relationships>
</file>

<file path=ppt/slideMasters/_rels/slideMaster3.xml.rels><?xml version="1.0" encoding="UTF-8" standalone="yes"?>
<Relationships xmlns="http://schemas.openxmlformats.org/package/2006/relationships"><Relationship Id="rId14" Type="http://schemas.openxmlformats.org/officeDocument/2006/relationships/slideLayout" Target="../slideLayouts/slideLayout54.xml"/><Relationship Id="rId20" Type="http://schemas.openxmlformats.org/officeDocument/2006/relationships/slideLayout" Target="../slideLayouts/slideLayout60.xml"/><Relationship Id="rId4" Type="http://schemas.openxmlformats.org/officeDocument/2006/relationships/slideLayout" Target="../slideLayouts/slideLayout44.xml"/><Relationship Id="rId21" Type="http://schemas.openxmlformats.org/officeDocument/2006/relationships/theme" Target="../theme/theme3.xml"/><Relationship Id="rId7" Type="http://schemas.openxmlformats.org/officeDocument/2006/relationships/slideLayout" Target="../slideLayouts/slideLayout47.xml"/><Relationship Id="rId11" Type="http://schemas.openxmlformats.org/officeDocument/2006/relationships/slideLayout" Target="../slideLayouts/slideLayout51.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6" Type="http://schemas.openxmlformats.org/officeDocument/2006/relationships/slideLayout" Target="../slideLayouts/slideLayout56.xml"/><Relationship Id="rId8" Type="http://schemas.openxmlformats.org/officeDocument/2006/relationships/slideLayout" Target="../slideLayouts/slideLayout48.xml"/><Relationship Id="rId13" Type="http://schemas.openxmlformats.org/officeDocument/2006/relationships/slideLayout" Target="../slideLayouts/slideLayout53.xml"/><Relationship Id="rId10" Type="http://schemas.openxmlformats.org/officeDocument/2006/relationships/slideLayout" Target="../slideLayouts/slideLayout50.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2" Type="http://schemas.openxmlformats.org/officeDocument/2006/relationships/slideLayout" Target="../slideLayouts/slideLayout52.xml"/><Relationship Id="rId17" Type="http://schemas.openxmlformats.org/officeDocument/2006/relationships/slideLayout" Target="../slideLayouts/slideLayout57.xml"/><Relationship Id="rId19" Type="http://schemas.openxmlformats.org/officeDocument/2006/relationships/slideLayout" Target="../slideLayouts/slideLayout59.xml"/><Relationship Id="rId2" Type="http://schemas.openxmlformats.org/officeDocument/2006/relationships/slideLayout" Target="../slideLayouts/slideLayout42.xml"/><Relationship Id="rId9" Type="http://schemas.openxmlformats.org/officeDocument/2006/relationships/slideLayout" Target="../slideLayouts/slideLayout49.xml"/><Relationship Id="rId3" Type="http://schemas.openxmlformats.org/officeDocument/2006/relationships/slideLayout" Target="../slideLayouts/slideLayout43.xml"/><Relationship Id="rId18"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47FC827-3407-C748-9E5B-069B5DDB26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 id="2147483847" r:id="rId17"/>
    <p:sldLayoutId id="2147483848" r:id="rId18"/>
    <p:sldLayoutId id="2147483849" r:id="rId19"/>
    <p:sldLayoutId id="214748385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47FC827-3407-C748-9E5B-069B5DDB26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 id="2147483908" r:id="rId15"/>
    <p:sldLayoutId id="2147483909" r:id="rId16"/>
    <p:sldLayoutId id="2147483910" r:id="rId17"/>
    <p:sldLayoutId id="2147483911" r:id="rId18"/>
    <p:sldLayoutId id="2147483912" r:id="rId19"/>
    <p:sldLayoutId id="2147483913"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47FC827-3407-C748-9E5B-069B5DDB26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 id="2147483927" r:id="rId13"/>
    <p:sldLayoutId id="2147483928" r:id="rId14"/>
    <p:sldLayoutId id="2147483929" r:id="rId15"/>
    <p:sldLayoutId id="2147483930" r:id="rId16"/>
    <p:sldLayoutId id="2147483931" r:id="rId17"/>
    <p:sldLayoutId id="2147483932" r:id="rId18"/>
    <p:sldLayoutId id="2147483933" r:id="rId19"/>
    <p:sldLayoutId id="2147483934"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4" Type="http://schemas.openxmlformats.org/officeDocument/2006/relationships/diagramQuickStyle" Target="../diagrams/quickStyle1.xml"/><Relationship Id="rId1" Type="http://schemas.openxmlformats.org/officeDocument/2006/relationships/slideLayout" Target="../slideLayouts/slideLayout52.xml"/><Relationship Id="rId2" Type="http://schemas.openxmlformats.org/officeDocument/2006/relationships/diagramData" Target="../diagrams/data1.xml"/><Relationship Id="rId3" Type="http://schemas.openxmlformats.org/officeDocument/2006/relationships/diagramLayout" Target="../diagrams/layout1.xml"/><Relationship Id="rId5" Type="http://schemas.openxmlformats.org/officeDocument/2006/relationships/diagramColors" Target="../diagrams/colors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package" Target="../embeddings/Microsoft_Excel_Sheet1.xlsx"/><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954" name="Rectangle 2"/>
          <p:cNvSpPr>
            <a:spLocks noGrp="1" noChangeArrowheads="1"/>
          </p:cNvSpPr>
          <p:nvPr>
            <p:ph type="ctrTitle"/>
          </p:nvPr>
        </p:nvSpPr>
        <p:spPr>
          <a:xfrm>
            <a:off x="533400" y="762000"/>
            <a:ext cx="4038600" cy="933450"/>
          </a:xfrm>
        </p:spPr>
        <p:txBody>
          <a:bodyPr>
            <a:normAutofit fontScale="90000"/>
          </a:bodyPr>
          <a:lstStyle/>
          <a:p>
            <a:r>
              <a:rPr lang="en-US" sz="4000" dirty="0" smtClean="0">
                <a:solidFill>
                  <a:schemeClr val="bg1"/>
                </a:solidFill>
              </a:rPr>
              <a:t>Substance Abuse</a:t>
            </a:r>
            <a:r>
              <a:rPr lang="en-US" sz="4000" dirty="0" smtClean="0">
                <a:solidFill>
                  <a:schemeClr val="bg1"/>
                </a:solidFill>
              </a:rPr>
              <a:t> University of Utah </a:t>
            </a:r>
            <a:endParaRPr lang="en-US" sz="4000" dirty="0">
              <a:solidFill>
                <a:schemeClr val="bg1"/>
              </a:solidFill>
            </a:endParaRPr>
          </a:p>
        </p:txBody>
      </p:sp>
      <p:sp>
        <p:nvSpPr>
          <p:cNvPr id="125955" name="Rectangle 3"/>
          <p:cNvSpPr>
            <a:spLocks noGrp="1" noChangeArrowheads="1"/>
          </p:cNvSpPr>
          <p:nvPr>
            <p:ph type="subTitle" idx="1"/>
          </p:nvPr>
        </p:nvSpPr>
        <p:spPr>
          <a:xfrm>
            <a:off x="304800" y="4724401"/>
            <a:ext cx="8534400" cy="1586752"/>
          </a:xfrm>
        </p:spPr>
        <p:txBody>
          <a:bodyPr>
            <a:normAutofit/>
          </a:bodyPr>
          <a:lstStyle/>
          <a:p>
            <a:pPr algn="ctr"/>
            <a:r>
              <a:rPr lang="en-US" dirty="0" smtClean="0"/>
              <a:t>Training School Psychologists to be Experts in Evidence Based Practices for Tertiary Students with Serious Emotional Disturbance/Behavior Disorders </a:t>
            </a:r>
          </a:p>
          <a:p>
            <a:pPr algn="ctr"/>
            <a:endParaRPr lang="en-US" dirty="0" smtClean="0"/>
          </a:p>
          <a:p>
            <a:pPr algn="ctr"/>
            <a:r>
              <a:rPr lang="en-US" i="1" dirty="0" smtClean="0"/>
              <a:t>US Office of Education 84.325K</a:t>
            </a:r>
          </a:p>
          <a:p>
            <a:pPr algn="ctr"/>
            <a:endParaRPr lang="en-US" i="1" dirty="0" smtClean="0"/>
          </a:p>
          <a:p>
            <a:pPr algn="ctr"/>
            <a:r>
              <a:rPr lang="en-US" dirty="0" smtClean="0"/>
              <a:t>H325K080308</a:t>
            </a:r>
          </a:p>
          <a:p>
            <a:pPr algn="ctr">
              <a:buFont typeface="Wingdings" charset="2"/>
              <a:buNone/>
            </a:pPr>
            <a:endParaRPr lang="en-US" dirty="0" smtClean="0">
              <a:effectLst/>
            </a:endParaRPr>
          </a:p>
          <a:p>
            <a:endParaRPr lang="en-US" dirty="0"/>
          </a:p>
        </p:txBody>
      </p:sp>
      <p:sp>
        <p:nvSpPr>
          <p:cNvPr id="7" name="TextBox 6"/>
          <p:cNvSpPr txBox="1"/>
          <p:nvPr/>
        </p:nvSpPr>
        <p:spPr>
          <a:xfrm>
            <a:off x="6934200" y="2590800"/>
            <a:ext cx="1814131" cy="1200329"/>
          </a:xfrm>
          <a:prstGeom prst="rect">
            <a:avLst/>
          </a:prstGeom>
          <a:noFill/>
        </p:spPr>
        <p:txBody>
          <a:bodyPr wrap="square" rtlCol="0">
            <a:spAutoFit/>
          </a:bodyPr>
          <a:lstStyle/>
          <a:p>
            <a:pPr algn="ctr"/>
            <a:r>
              <a:rPr lang="en-US" dirty="0" smtClean="0">
                <a:solidFill>
                  <a:schemeClr val="bg1"/>
                </a:solidFill>
              </a:rPr>
              <a:t>Presentation Prepared by Christian Sabey</a:t>
            </a:r>
            <a:endParaRPr lang="en-US" dirty="0" smtClean="0">
              <a:solidFill>
                <a:schemeClr val="bg1"/>
              </a:solidFill>
            </a:endParaRPr>
          </a:p>
          <a:p>
            <a:pPr algn="ctr"/>
            <a:r>
              <a:rPr lang="en-US" dirty="0" smtClean="0">
                <a:solidFill>
                  <a:schemeClr val="bg1"/>
                </a:solidFill>
              </a:rPr>
              <a:t>April 2009</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Biological/Organic Theory </a:t>
            </a:r>
            <a:br>
              <a:rPr lang="en-US" dirty="0" smtClean="0"/>
            </a:br>
            <a:r>
              <a:rPr lang="en-US" dirty="0" smtClean="0"/>
              <a:t>“You’re born with it” </a:t>
            </a:r>
            <a:endParaRPr lang="en-US" dirty="0"/>
          </a:p>
        </p:txBody>
      </p:sp>
      <p:sp>
        <p:nvSpPr>
          <p:cNvPr id="5" name="Content Placeholder 4"/>
          <p:cNvSpPr>
            <a:spLocks noGrp="1"/>
          </p:cNvSpPr>
          <p:nvPr>
            <p:ph idx="1"/>
          </p:nvPr>
        </p:nvSpPr>
        <p:spPr/>
        <p:txBody>
          <a:bodyPr/>
          <a:lstStyle/>
          <a:p>
            <a:r>
              <a:rPr lang="en-US" dirty="0" smtClean="0"/>
              <a:t>Substance abuse is a disease </a:t>
            </a:r>
          </a:p>
          <a:p>
            <a:pPr lvl="1"/>
            <a:r>
              <a:rPr lang="en-US" dirty="0" smtClean="0"/>
              <a:t>Substance abuse is a chronic issue that one can manage but not cure</a:t>
            </a:r>
          </a:p>
          <a:p>
            <a:r>
              <a:rPr lang="en-US" dirty="0" smtClean="0"/>
              <a:t>Neurological phenomenon</a:t>
            </a:r>
          </a:p>
          <a:p>
            <a:pPr lvl="1"/>
            <a:r>
              <a:rPr lang="en-US" dirty="0" smtClean="0"/>
              <a:t>The reward pathways in the brain help to maintain substance abuse </a:t>
            </a:r>
          </a:p>
          <a:p>
            <a:r>
              <a:rPr lang="en-US" dirty="0" smtClean="0"/>
              <a:t>Genetics</a:t>
            </a:r>
          </a:p>
          <a:p>
            <a:pPr lvl="1"/>
            <a:r>
              <a:rPr lang="en-US" dirty="0" smtClean="0"/>
              <a:t>Some people’s genetic coding makes them susceptible to substance abuse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192306"/>
          </a:xfrm>
        </p:spPr>
        <p:txBody>
          <a:bodyPr/>
          <a:lstStyle/>
          <a:p>
            <a:r>
              <a:rPr lang="en-US" dirty="0" smtClean="0"/>
              <a:t>Social Learning Theory</a:t>
            </a:r>
            <a:br>
              <a:rPr lang="en-US" dirty="0" smtClean="0"/>
            </a:br>
            <a:r>
              <a:rPr lang="en-US" dirty="0" smtClean="0"/>
              <a:t>“You learned it from others” </a:t>
            </a:r>
            <a:endParaRPr lang="en-US" dirty="0"/>
          </a:p>
        </p:txBody>
      </p:sp>
      <p:sp>
        <p:nvSpPr>
          <p:cNvPr id="3" name="Content Placeholder 2"/>
          <p:cNvSpPr>
            <a:spLocks noGrp="1"/>
          </p:cNvSpPr>
          <p:nvPr>
            <p:ph idx="1"/>
          </p:nvPr>
        </p:nvSpPr>
        <p:spPr/>
        <p:txBody>
          <a:bodyPr/>
          <a:lstStyle/>
          <a:p>
            <a:r>
              <a:rPr lang="en-US" dirty="0" smtClean="0"/>
              <a:t>Coping skill</a:t>
            </a:r>
          </a:p>
          <a:p>
            <a:pPr lvl="1"/>
            <a:r>
              <a:rPr lang="en-US" dirty="0" smtClean="0"/>
              <a:t>Adolescents look for ways to deal with the stresses that life presents and drugs become a way to cope</a:t>
            </a:r>
          </a:p>
          <a:p>
            <a:r>
              <a:rPr lang="en-US" dirty="0" smtClean="0"/>
              <a:t>Modeling</a:t>
            </a:r>
          </a:p>
          <a:p>
            <a:pPr lvl="1"/>
            <a:r>
              <a:rPr lang="en-US" dirty="0" smtClean="0"/>
              <a:t>Adolescents see parents, relatives, friends or peers abuse substances and they follow suit</a:t>
            </a:r>
          </a:p>
          <a:p>
            <a:r>
              <a:rPr lang="en-US" dirty="0" smtClean="0"/>
              <a:t>Self-Efficacy Expectations</a:t>
            </a:r>
          </a:p>
          <a:p>
            <a:pPr lvl="1"/>
            <a:r>
              <a:rPr lang="en-US" dirty="0" smtClean="0"/>
              <a:t>Adolescents believe that substance is more effective than other more socially acceptable methods of addressing problems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Protective Factors Theory</a:t>
            </a:r>
            <a:br>
              <a:rPr lang="en-US" dirty="0" smtClean="0"/>
            </a:br>
            <a:r>
              <a:rPr lang="en-US" dirty="0" smtClean="0"/>
              <a:t>“It all depends”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factors in an adolescent’s life can serve to either promote substance abuse or discourage substance abuse, such as the following:</a:t>
            </a:r>
          </a:p>
          <a:p>
            <a:pPr lvl="1"/>
            <a:r>
              <a:rPr lang="en-US" dirty="0" smtClean="0"/>
              <a:t>Individual factors</a:t>
            </a:r>
          </a:p>
          <a:p>
            <a:pPr lvl="2"/>
            <a:r>
              <a:rPr lang="en-US" dirty="0" smtClean="0"/>
              <a:t>Genetics</a:t>
            </a:r>
          </a:p>
          <a:p>
            <a:pPr lvl="2"/>
            <a:r>
              <a:rPr lang="en-US" dirty="0" err="1" smtClean="0"/>
              <a:t>Comorbid</a:t>
            </a:r>
            <a:r>
              <a:rPr lang="en-US" dirty="0" smtClean="0"/>
              <a:t> conditions</a:t>
            </a:r>
          </a:p>
          <a:p>
            <a:pPr lvl="1"/>
            <a:r>
              <a:rPr lang="en-US" dirty="0" smtClean="0"/>
              <a:t>Peer factors</a:t>
            </a:r>
          </a:p>
          <a:p>
            <a:pPr lvl="2"/>
            <a:r>
              <a:rPr lang="en-US" dirty="0" smtClean="0"/>
              <a:t>Peers use drugs or not</a:t>
            </a:r>
          </a:p>
          <a:p>
            <a:pPr lvl="1"/>
            <a:r>
              <a:rPr lang="en-US" dirty="0" smtClean="0"/>
              <a:t>Family factors</a:t>
            </a:r>
          </a:p>
          <a:p>
            <a:pPr lvl="2"/>
            <a:r>
              <a:rPr lang="en-US" dirty="0" smtClean="0"/>
              <a:t>Parents promote or discourage substance use</a:t>
            </a:r>
          </a:p>
          <a:p>
            <a:pPr lvl="1"/>
            <a:r>
              <a:rPr lang="en-US" dirty="0" smtClean="0"/>
              <a:t>School factors</a:t>
            </a:r>
          </a:p>
          <a:p>
            <a:pPr lvl="2"/>
            <a:r>
              <a:rPr lang="en-US" dirty="0" smtClean="0"/>
              <a:t>Academic success and involvement or failure and alienation</a:t>
            </a:r>
          </a:p>
          <a:p>
            <a:pPr lvl="1"/>
            <a:r>
              <a:rPr lang="en-US" dirty="0" smtClean="0"/>
              <a:t>Community Factors</a:t>
            </a:r>
          </a:p>
          <a:p>
            <a:pPr lvl="2"/>
            <a:r>
              <a:rPr lang="en-US" dirty="0" smtClean="0"/>
              <a:t>Availability and acceptability of drugs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2362200"/>
            <a:ext cx="5638800" cy="2124075"/>
          </a:xfrm>
        </p:spPr>
        <p:txBody>
          <a:bodyPr>
            <a:normAutofit/>
          </a:bodyPr>
          <a:lstStyle/>
          <a:p>
            <a:r>
              <a:rPr lang="en-US" sz="4000" dirty="0" smtClean="0"/>
              <a:t>Prevention </a:t>
            </a:r>
            <a:br>
              <a:rPr lang="en-US" sz="4000" dirty="0" smtClean="0"/>
            </a:br>
            <a:r>
              <a:rPr lang="en-US" sz="4000" dirty="0" smtClean="0"/>
              <a:t>vs. </a:t>
            </a:r>
            <a:br>
              <a:rPr lang="en-US" sz="4000" dirty="0" smtClean="0"/>
            </a:br>
            <a:r>
              <a:rPr lang="en-US" sz="4000" dirty="0" smtClean="0"/>
              <a:t>Intervention  </a:t>
            </a:r>
            <a:endParaRPr lang="en-US" sz="4000"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Prevention, is it worth it?	</a:t>
            </a:r>
            <a:endParaRPr lang="en-US" dirty="0"/>
          </a:p>
        </p:txBody>
      </p:sp>
      <p:sp>
        <p:nvSpPr>
          <p:cNvPr id="5" name="Content Placeholder 4"/>
          <p:cNvSpPr>
            <a:spLocks noGrp="1"/>
          </p:cNvSpPr>
          <p:nvPr>
            <p:ph idx="1"/>
          </p:nvPr>
        </p:nvSpPr>
        <p:spPr/>
        <p:txBody>
          <a:bodyPr>
            <a:normAutofit/>
          </a:bodyPr>
          <a:lstStyle/>
          <a:p>
            <a:r>
              <a:rPr lang="en-US" sz="2400" dirty="0" smtClean="0"/>
              <a:t>$1 Prevention = $4 to $10 Saved on Treatment (</a:t>
            </a:r>
            <a:r>
              <a:rPr lang="en-US" sz="2400" dirty="0" err="1" smtClean="0"/>
              <a:t>Pentz</a:t>
            </a:r>
            <a:r>
              <a:rPr lang="en-US" sz="2400" dirty="0" smtClean="0"/>
              <a:t>, 1998; </a:t>
            </a:r>
            <a:r>
              <a:rPr lang="en-US" sz="2400" dirty="0" err="1" smtClean="0"/>
              <a:t>Guyull</a:t>
            </a:r>
            <a:r>
              <a:rPr lang="en-US" sz="2400" dirty="0" smtClean="0"/>
              <a:t> et al. 2002)</a:t>
            </a:r>
          </a:p>
          <a:p>
            <a:r>
              <a:rPr lang="en-US" sz="2400" dirty="0" smtClean="0"/>
              <a:t>SAMHSA estimated that in 2005 $18 billion dollars were spent on substance abuse treatment</a:t>
            </a:r>
          </a:p>
          <a:p>
            <a:pPr lvl="3"/>
            <a:r>
              <a:rPr lang="en-US" sz="2200" dirty="0" smtClean="0"/>
              <a:t>If the above ratio were applied to </a:t>
            </a:r>
            <a:r>
              <a:rPr lang="en-US" sz="2200" dirty="0" err="1" smtClean="0"/>
              <a:t>SAMHSA’s</a:t>
            </a:r>
            <a:r>
              <a:rPr lang="en-US" sz="2200" dirty="0" smtClean="0"/>
              <a:t> 2005 statistics, approximately $13.5 billion dollars could have been saved on substance abuse treatment</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works in prevention?</a:t>
            </a:r>
            <a:endParaRPr lang="en-US" dirty="0"/>
          </a:p>
        </p:txBody>
      </p:sp>
      <p:sp>
        <p:nvSpPr>
          <p:cNvPr id="6" name="Content Placeholder 5"/>
          <p:cNvSpPr>
            <a:spLocks noGrp="1"/>
          </p:cNvSpPr>
          <p:nvPr>
            <p:ph idx="1"/>
          </p:nvPr>
        </p:nvSpPr>
        <p:spPr/>
        <p:txBody>
          <a:bodyPr/>
          <a:lstStyle/>
          <a:p>
            <a:pPr marL="457200" indent="-457200">
              <a:buFont typeface="+mj-lt"/>
              <a:buAutoNum type="arabicPeriod"/>
            </a:pPr>
            <a:r>
              <a:rPr lang="en-US" dirty="0" smtClean="0"/>
              <a:t>Improve protective factors and decrease risk factors</a:t>
            </a:r>
          </a:p>
          <a:p>
            <a:pPr marL="457200" indent="-457200">
              <a:buFont typeface="+mj-lt"/>
              <a:buAutoNum type="arabicPeriod"/>
            </a:pPr>
            <a:r>
              <a:rPr lang="en-US" dirty="0" smtClean="0"/>
              <a:t>Provide accurate information about drugs and drug abuse</a:t>
            </a:r>
          </a:p>
          <a:p>
            <a:pPr marL="457200" indent="-457200">
              <a:buFont typeface="+mj-lt"/>
              <a:buAutoNum type="arabicPeriod"/>
            </a:pPr>
            <a:r>
              <a:rPr lang="en-US" dirty="0" smtClean="0"/>
              <a:t>Tailor programs to local substance abuse needs</a:t>
            </a:r>
          </a:p>
          <a:p>
            <a:pPr marL="457200" indent="-457200">
              <a:buFont typeface="+mj-lt"/>
              <a:buAutoNum type="arabicPeriod"/>
            </a:pPr>
            <a:r>
              <a:rPr lang="en-US" dirty="0" smtClean="0"/>
              <a:t>Address locally relevant risk factors </a:t>
            </a:r>
            <a:endParaRPr lang="en-US" dirty="0"/>
          </a:p>
        </p:txBody>
      </p:sp>
      <p:sp>
        <p:nvSpPr>
          <p:cNvPr id="7" name="Text Placeholder 6"/>
          <p:cNvSpPr>
            <a:spLocks noGrp="1"/>
          </p:cNvSpPr>
          <p:nvPr>
            <p:ph type="body" sz="half" idx="2"/>
          </p:nvPr>
        </p:nvSpPr>
        <p:spPr/>
        <p:txBody>
          <a:bodyPr/>
          <a:lstStyle/>
          <a:p>
            <a:r>
              <a:rPr lang="en-US" dirty="0" smtClean="0"/>
              <a:t>Guiding principles from National Institute on Drug Abuse (Robertson et al. 2003)</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works in prevention? Cont’d </a:t>
            </a:r>
            <a:endParaRPr lang="en-US" dirty="0"/>
          </a:p>
        </p:txBody>
      </p:sp>
      <p:sp>
        <p:nvSpPr>
          <p:cNvPr id="7" name="Content Placeholder 6"/>
          <p:cNvSpPr>
            <a:spLocks noGrp="1"/>
          </p:cNvSpPr>
          <p:nvPr>
            <p:ph sz="half" idx="2"/>
          </p:nvPr>
        </p:nvSpPr>
        <p:spPr>
          <a:xfrm>
            <a:off x="497541" y="1752600"/>
            <a:ext cx="3657600" cy="4724399"/>
          </a:xfrm>
        </p:spPr>
        <p:txBody>
          <a:bodyPr>
            <a:normAutofit fontScale="85000" lnSpcReduction="20000"/>
          </a:bodyPr>
          <a:lstStyle/>
          <a:p>
            <a:pPr marL="342900" indent="-342900">
              <a:buFont typeface="+mj-lt"/>
              <a:buAutoNum type="arabicPeriod"/>
            </a:pPr>
            <a:r>
              <a:rPr lang="en-US" dirty="0" smtClean="0"/>
              <a:t>Preschool</a:t>
            </a:r>
          </a:p>
          <a:p>
            <a:pPr marL="571500" lvl="1" indent="-342900"/>
            <a:r>
              <a:rPr lang="en-US" dirty="0" smtClean="0"/>
              <a:t>Work on </a:t>
            </a:r>
            <a:r>
              <a:rPr lang="en-US" dirty="0" err="1" smtClean="0"/>
              <a:t>prosocial</a:t>
            </a:r>
            <a:r>
              <a:rPr lang="en-US" dirty="0" smtClean="0"/>
              <a:t> behavior</a:t>
            </a:r>
          </a:p>
          <a:p>
            <a:pPr marL="571500" lvl="1" indent="-342900"/>
            <a:r>
              <a:rPr lang="en-US" dirty="0" smtClean="0"/>
              <a:t>Improve social skills</a:t>
            </a:r>
          </a:p>
          <a:p>
            <a:pPr marL="571500" lvl="1" indent="-342900"/>
            <a:r>
              <a:rPr lang="en-US" dirty="0" smtClean="0"/>
              <a:t>Establish academic skills</a:t>
            </a:r>
          </a:p>
          <a:p>
            <a:pPr marL="342900" indent="-342900">
              <a:buFont typeface="+mj-lt"/>
              <a:buAutoNum type="arabicPeriod"/>
            </a:pPr>
            <a:r>
              <a:rPr lang="en-US" dirty="0" smtClean="0"/>
              <a:t>Elementary</a:t>
            </a:r>
          </a:p>
          <a:p>
            <a:pPr marL="571500" lvl="1" indent="-342900"/>
            <a:r>
              <a:rPr lang="en-US" dirty="0" smtClean="0"/>
              <a:t>Improve academic skills</a:t>
            </a:r>
          </a:p>
          <a:p>
            <a:pPr marL="571500" lvl="1" indent="-342900"/>
            <a:r>
              <a:rPr lang="en-US" dirty="0" smtClean="0"/>
              <a:t>Improve social-emotional skills</a:t>
            </a:r>
          </a:p>
          <a:p>
            <a:pPr marL="342900" indent="-342900">
              <a:buFont typeface="+mj-lt"/>
              <a:buAutoNum type="arabicPeriod"/>
            </a:pPr>
            <a:r>
              <a:rPr lang="en-US" dirty="0" smtClean="0"/>
              <a:t>Secondary </a:t>
            </a:r>
          </a:p>
          <a:p>
            <a:pPr marL="571500" lvl="1" indent="-342900"/>
            <a:r>
              <a:rPr lang="en-US" dirty="0" smtClean="0"/>
              <a:t>Improve academic and social skills</a:t>
            </a:r>
          </a:p>
          <a:p>
            <a:pPr marL="571500" lvl="1" indent="-342900"/>
            <a:r>
              <a:rPr lang="en-US" dirty="0" smtClean="0"/>
              <a:t>Develop specific drug resistance skills</a:t>
            </a:r>
          </a:p>
          <a:p>
            <a:pPr marL="571500" lvl="1" indent="-342900"/>
            <a:r>
              <a:rPr lang="en-US" dirty="0" smtClean="0"/>
              <a:t>Reinforce drug resistant attitudes</a:t>
            </a:r>
          </a:p>
          <a:p>
            <a:pPr marL="571500" lvl="1" indent="-342900"/>
            <a:r>
              <a:rPr lang="en-US" dirty="0" smtClean="0"/>
              <a:t>Strengthen personal commitments not to use drugs</a:t>
            </a:r>
          </a:p>
          <a:p>
            <a:pPr marL="342900" indent="-342900">
              <a:buFont typeface="+mj-lt"/>
              <a:buAutoNum type="arabicPeriod"/>
            </a:pPr>
            <a:r>
              <a:rPr lang="en-US" dirty="0" smtClean="0"/>
              <a:t>Educate teachers on effective behavior management </a:t>
            </a:r>
            <a:endParaRPr lang="en-US" dirty="0"/>
          </a:p>
        </p:txBody>
      </p:sp>
      <p:sp>
        <p:nvSpPr>
          <p:cNvPr id="9" name="Content Placeholder 8"/>
          <p:cNvSpPr>
            <a:spLocks noGrp="1"/>
          </p:cNvSpPr>
          <p:nvPr>
            <p:ph sz="quarter" idx="4"/>
          </p:nvPr>
        </p:nvSpPr>
        <p:spPr>
          <a:xfrm>
            <a:off x="4399878" y="1752601"/>
            <a:ext cx="3657600" cy="4373562"/>
          </a:xfrm>
        </p:spPr>
        <p:txBody>
          <a:bodyPr/>
          <a:lstStyle/>
          <a:p>
            <a:pPr marL="342900" indent="-342900">
              <a:buFont typeface="+mj-lt"/>
              <a:buAutoNum type="arabicPeriod"/>
            </a:pPr>
            <a:r>
              <a:rPr lang="en-US" dirty="0" smtClean="0"/>
              <a:t>Strengthen family bonding</a:t>
            </a:r>
          </a:p>
          <a:p>
            <a:pPr marL="342900" indent="-342900">
              <a:buFont typeface="+mj-lt"/>
              <a:buAutoNum type="arabicPeriod"/>
            </a:pPr>
            <a:r>
              <a:rPr lang="en-US" dirty="0" smtClean="0"/>
              <a:t>Enhance parenting skills</a:t>
            </a:r>
          </a:p>
          <a:p>
            <a:pPr marL="342900" indent="-342900">
              <a:buFont typeface="+mj-lt"/>
              <a:buAutoNum type="arabicPeriod"/>
            </a:pPr>
            <a:r>
              <a:rPr lang="en-US" dirty="0" smtClean="0"/>
              <a:t>Develop family policies and practices related to substance abuse</a:t>
            </a:r>
          </a:p>
          <a:p>
            <a:pPr marL="342900" indent="-342900">
              <a:buFont typeface="+mj-lt"/>
              <a:buAutoNum type="arabicPeriod"/>
            </a:pPr>
            <a:r>
              <a:rPr lang="en-US" dirty="0" smtClean="0"/>
              <a:t>Provide drug education information</a:t>
            </a:r>
            <a:endParaRPr lang="en-US" dirty="0"/>
          </a:p>
        </p:txBody>
      </p:sp>
      <p:sp>
        <p:nvSpPr>
          <p:cNvPr id="6" name="Text Placeholder 5"/>
          <p:cNvSpPr>
            <a:spLocks noGrp="1"/>
          </p:cNvSpPr>
          <p:nvPr>
            <p:ph type="body" idx="1"/>
          </p:nvPr>
        </p:nvSpPr>
        <p:spPr>
          <a:xfrm>
            <a:off x="533400" y="1295400"/>
            <a:ext cx="3657600" cy="322729"/>
          </a:xfrm>
        </p:spPr>
        <p:txBody>
          <a:bodyPr/>
          <a:lstStyle/>
          <a:p>
            <a:r>
              <a:rPr lang="en-US" dirty="0" smtClean="0"/>
              <a:t>School-based Prevention</a:t>
            </a:r>
            <a:endParaRPr lang="en-US" dirty="0"/>
          </a:p>
        </p:txBody>
      </p:sp>
      <p:sp>
        <p:nvSpPr>
          <p:cNvPr id="8" name="Text Placeholder 7"/>
          <p:cNvSpPr>
            <a:spLocks noGrp="1"/>
          </p:cNvSpPr>
          <p:nvPr>
            <p:ph type="body" sz="quarter" idx="3"/>
          </p:nvPr>
        </p:nvSpPr>
        <p:spPr>
          <a:xfrm>
            <a:off x="4435737" y="1295400"/>
            <a:ext cx="3657600" cy="322729"/>
          </a:xfrm>
        </p:spPr>
        <p:txBody>
          <a:bodyPr/>
          <a:lstStyle/>
          <a:p>
            <a:r>
              <a:rPr lang="en-US" dirty="0" smtClean="0"/>
              <a:t>Family-based Prevention</a:t>
            </a:r>
            <a:endParaRPr lang="en-US" dirty="0"/>
          </a:p>
        </p:txBody>
      </p:sp>
      <p:sp>
        <p:nvSpPr>
          <p:cNvPr id="11" name="TextBox 10"/>
          <p:cNvSpPr txBox="1"/>
          <p:nvPr/>
        </p:nvSpPr>
        <p:spPr>
          <a:xfrm>
            <a:off x="4876800" y="6248400"/>
            <a:ext cx="3513777" cy="246221"/>
          </a:xfrm>
          <a:prstGeom prst="rect">
            <a:avLst/>
          </a:prstGeom>
          <a:noFill/>
        </p:spPr>
        <p:txBody>
          <a:bodyPr wrap="none" rtlCol="0">
            <a:spAutoFit/>
          </a:bodyPr>
          <a:lstStyle/>
          <a:p>
            <a:r>
              <a:rPr lang="en-US" sz="1000" dirty="0" smtClean="0"/>
              <a:t>Adapted from Burrow-Sanchez and </a:t>
            </a:r>
            <a:r>
              <a:rPr lang="en-US" sz="1000" dirty="0" err="1" smtClean="0"/>
              <a:t>Hawken</a:t>
            </a:r>
            <a:r>
              <a:rPr lang="en-US" sz="1000" dirty="0" smtClean="0"/>
              <a:t>, 2007 p.71-72</a:t>
            </a:r>
            <a:endParaRPr lang="en-US" sz="1000"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Approaches to Prevention </a:t>
            </a:r>
            <a:endParaRPr lang="en-US" dirty="0"/>
          </a:p>
        </p:txBody>
      </p:sp>
      <p:sp>
        <p:nvSpPr>
          <p:cNvPr id="8" name="Content Placeholder 7"/>
          <p:cNvSpPr>
            <a:spLocks noGrp="1"/>
          </p:cNvSpPr>
          <p:nvPr>
            <p:ph idx="1"/>
          </p:nvPr>
        </p:nvSpPr>
        <p:spPr>
          <a:xfrm>
            <a:off x="498474" y="1143000"/>
            <a:ext cx="7556313" cy="4983163"/>
          </a:xfrm>
        </p:spPr>
        <p:txBody>
          <a:bodyPr/>
          <a:lstStyle/>
          <a:p>
            <a:r>
              <a:rPr lang="en-US" dirty="0" smtClean="0"/>
              <a:t>In a 1997 meta-analysis of 120 drug prevention programs </a:t>
            </a:r>
            <a:r>
              <a:rPr lang="en-US" dirty="0" err="1" smtClean="0"/>
              <a:t>Tobler</a:t>
            </a:r>
            <a:r>
              <a:rPr lang="en-US" dirty="0" smtClean="0"/>
              <a:t> and Stratton grouped programs into six categories</a:t>
            </a:r>
          </a:p>
          <a:p>
            <a:pPr lvl="1"/>
            <a:r>
              <a:rPr lang="en-US" dirty="0" smtClean="0"/>
              <a:t>Knowledge Based programs</a:t>
            </a:r>
          </a:p>
          <a:p>
            <a:pPr lvl="1"/>
            <a:r>
              <a:rPr lang="en-US" dirty="0" smtClean="0"/>
              <a:t>Affect Based programs</a:t>
            </a:r>
          </a:p>
          <a:p>
            <a:pPr lvl="1"/>
            <a:r>
              <a:rPr lang="en-US" dirty="0" smtClean="0"/>
              <a:t>Knowledge + Affect programs</a:t>
            </a:r>
          </a:p>
          <a:p>
            <a:pPr lvl="1"/>
            <a:r>
              <a:rPr lang="en-US" dirty="0" smtClean="0"/>
              <a:t>Social Influence Programs </a:t>
            </a:r>
          </a:p>
          <a:p>
            <a:pPr lvl="1"/>
            <a:r>
              <a:rPr lang="en-US" dirty="0" smtClean="0"/>
              <a:t>Comprehensive Life Skills Programs </a:t>
            </a:r>
          </a:p>
          <a:p>
            <a:pPr lvl="1"/>
            <a:r>
              <a:rPr lang="en-US" dirty="0" smtClean="0"/>
              <a:t>Other Programs</a:t>
            </a:r>
          </a:p>
          <a:p>
            <a:r>
              <a:rPr lang="en-US" dirty="0" smtClean="0"/>
              <a:t>Comprehensive Life Skills Programs produced the greatest effect size of .54 </a:t>
            </a:r>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Fad</a:t>
            </a:r>
            <a:endParaRPr lang="en-US" dirty="0"/>
          </a:p>
        </p:txBody>
      </p:sp>
      <p:sp>
        <p:nvSpPr>
          <p:cNvPr id="3" name="Content Placeholder 2"/>
          <p:cNvSpPr>
            <a:spLocks noGrp="1"/>
          </p:cNvSpPr>
          <p:nvPr>
            <p:ph idx="1"/>
          </p:nvPr>
        </p:nvSpPr>
        <p:spPr/>
        <p:txBody>
          <a:bodyPr/>
          <a:lstStyle/>
          <a:p>
            <a:r>
              <a:rPr lang="en-US" dirty="0" smtClean="0"/>
              <a:t>Drug Abuse Resistance Education </a:t>
            </a:r>
          </a:p>
          <a:p>
            <a:pPr lvl="1"/>
            <a:r>
              <a:rPr lang="en-US" dirty="0" smtClean="0"/>
              <a:t>In a meta-analytic study of different types of drug prevention programs, D.A.R.E. produced the poorest outcomes related to actual drug use (</a:t>
            </a:r>
            <a:r>
              <a:rPr lang="en-US" dirty="0" err="1" smtClean="0"/>
              <a:t>Ennett</a:t>
            </a:r>
            <a:r>
              <a:rPr lang="en-US" dirty="0" smtClean="0"/>
              <a:t> et al. 1994). </a:t>
            </a:r>
          </a:p>
          <a:p>
            <a:r>
              <a:rPr lang="en-US" dirty="0" smtClean="0"/>
              <a:t>Yet, somewhere between 50% and 80% of school districts in the US use dare as their drug prevention program (</a:t>
            </a:r>
            <a:r>
              <a:rPr lang="en-US" dirty="0" err="1" smtClean="0"/>
              <a:t>Ennett</a:t>
            </a:r>
            <a:r>
              <a:rPr lang="en-US" dirty="0" smtClean="0"/>
              <a:t> et al., 1994; </a:t>
            </a:r>
            <a:r>
              <a:rPr lang="en-US" dirty="0" err="1" smtClean="0"/>
              <a:t>Komro</a:t>
            </a:r>
            <a:r>
              <a:rPr lang="en-US" dirty="0" smtClean="0"/>
              <a:t> et al., 2004) </a:t>
            </a:r>
            <a:endParaRPr lang="en-US" dirty="0"/>
          </a:p>
        </p:txBody>
      </p:sp>
      <p:pic>
        <p:nvPicPr>
          <p:cNvPr id="4" name="Picture 3" descr="images.jpeg"/>
          <p:cNvPicPr>
            <a:picLocks noChangeAspect="1"/>
          </p:cNvPicPr>
          <p:nvPr/>
        </p:nvPicPr>
        <p:blipFill>
          <a:blip r:embed="rId2"/>
          <a:stretch>
            <a:fillRect/>
          </a:stretch>
        </p:blipFill>
        <p:spPr>
          <a:xfrm>
            <a:off x="4800600" y="1600200"/>
            <a:ext cx="1714500" cy="8255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Prevention and Assessment</a:t>
            </a:r>
            <a:endParaRPr lang="en-US" dirty="0"/>
          </a:p>
        </p:txBody>
      </p:sp>
      <p:sp>
        <p:nvSpPr>
          <p:cNvPr id="8" name="Content Placeholder 7"/>
          <p:cNvSpPr>
            <a:spLocks noGrp="1"/>
          </p:cNvSpPr>
          <p:nvPr>
            <p:ph idx="1"/>
          </p:nvPr>
        </p:nvSpPr>
        <p:spPr/>
        <p:txBody>
          <a:bodyPr/>
          <a:lstStyle/>
          <a:p>
            <a:r>
              <a:rPr lang="en-US" dirty="0" smtClean="0"/>
              <a:t>School-based mental health professionals, clinical mental health professionals and medical professionals can work to prevent initial substance abuse, continued substance abuse or escalating substance abuse by screening adolescents for substance abuse problems.  </a:t>
            </a:r>
          </a:p>
          <a:p>
            <a:r>
              <a:rPr lang="en-US" dirty="0" smtClean="0"/>
              <a:t>The University of Washington, Alcohol and Drug Abuse Institute Library has an extensive database of substance abuse screening and assessment tools, including many adolescent specific tools</a:t>
            </a:r>
            <a:r>
              <a:rPr lang="en-US" dirty="0" smtClean="0"/>
              <a:t>. (http://</a:t>
            </a:r>
            <a:r>
              <a:rPr lang="en-US" dirty="0" err="1" smtClean="0"/>
              <a:t>lib.adai.washington.edu</a:t>
            </a:r>
            <a:r>
              <a:rPr lang="en-US" dirty="0" smtClean="0"/>
              <a:t>/instruments</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0" y="1"/>
          <a:ext cx="9144000" cy="6858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 </a:t>
            </a:r>
            <a:endParaRPr lang="en-US" dirty="0"/>
          </a:p>
        </p:txBody>
      </p:sp>
      <p:sp>
        <p:nvSpPr>
          <p:cNvPr id="3" name="Content Placeholder 2"/>
          <p:cNvSpPr>
            <a:spLocks noGrp="1"/>
          </p:cNvSpPr>
          <p:nvPr>
            <p:ph idx="1"/>
          </p:nvPr>
        </p:nvSpPr>
        <p:spPr>
          <a:xfrm>
            <a:off x="498474" y="1066800"/>
            <a:ext cx="7556313" cy="5059363"/>
          </a:xfrm>
        </p:spPr>
        <p:txBody>
          <a:bodyPr/>
          <a:lstStyle/>
          <a:p>
            <a:r>
              <a:rPr lang="en-US" dirty="0" smtClean="0"/>
              <a:t>In 2001 </a:t>
            </a:r>
            <a:r>
              <a:rPr lang="en-US" dirty="0" err="1" smtClean="0"/>
              <a:t>Deas</a:t>
            </a:r>
            <a:r>
              <a:rPr lang="en-US" dirty="0" smtClean="0"/>
              <a:t> and Thomas published an overview of adolescent substance abuse treatment and identified five approaches to treatment:</a:t>
            </a:r>
          </a:p>
          <a:p>
            <a:pPr marL="571500" lvl="1" indent="-342900">
              <a:buFont typeface="+mj-lt"/>
              <a:buAutoNum type="arabicPeriod"/>
            </a:pPr>
            <a:r>
              <a:rPr lang="en-US" dirty="0" smtClean="0"/>
              <a:t>Family-based and multi-systemic interventions</a:t>
            </a:r>
          </a:p>
          <a:p>
            <a:pPr marL="571500" lvl="1" indent="-342900">
              <a:buFont typeface="+mj-lt"/>
              <a:buAutoNum type="arabicPeriod"/>
            </a:pPr>
            <a:r>
              <a:rPr lang="en-US" dirty="0" smtClean="0"/>
              <a:t>Behavior therapy </a:t>
            </a:r>
          </a:p>
          <a:p>
            <a:pPr marL="571500" lvl="1" indent="-342900">
              <a:buFont typeface="+mj-lt"/>
              <a:buAutoNum type="arabicPeriod"/>
            </a:pPr>
            <a:r>
              <a:rPr lang="en-US" dirty="0" smtClean="0"/>
              <a:t>Cognitive behavioral therapy</a:t>
            </a:r>
          </a:p>
          <a:p>
            <a:pPr marL="571500" lvl="1" indent="-342900">
              <a:buFont typeface="+mj-lt"/>
              <a:buAutoNum type="arabicPeriod"/>
            </a:pPr>
            <a:r>
              <a:rPr lang="en-US" dirty="0" smtClean="0"/>
              <a:t>Pharmacological interventions</a:t>
            </a:r>
          </a:p>
          <a:p>
            <a:pPr marL="571500" lvl="1" indent="-342900">
              <a:buFont typeface="+mj-lt"/>
              <a:buAutoNum type="arabicPeriod"/>
            </a:pPr>
            <a:r>
              <a:rPr lang="en-US" dirty="0" smtClean="0"/>
              <a:t>Twelve step approaches</a:t>
            </a:r>
          </a:p>
          <a:p>
            <a:pPr marL="342900" indent="-342900"/>
            <a:r>
              <a:rPr lang="en-US" dirty="0" smtClean="0"/>
              <a:t>They concluded that family-based and multi-systemic interventions had the greatest evidence base supporting their effectiveness </a:t>
            </a:r>
          </a:p>
          <a:p>
            <a:pPr marL="342900" indent="-342900">
              <a:buNone/>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 and Assessment </a:t>
            </a:r>
            <a:endParaRPr lang="en-US" dirty="0"/>
          </a:p>
        </p:txBody>
      </p:sp>
      <p:sp>
        <p:nvSpPr>
          <p:cNvPr id="3" name="Content Placeholder 2"/>
          <p:cNvSpPr>
            <a:spLocks noGrp="1"/>
          </p:cNvSpPr>
          <p:nvPr>
            <p:ph idx="1"/>
          </p:nvPr>
        </p:nvSpPr>
        <p:spPr/>
        <p:txBody>
          <a:bodyPr/>
          <a:lstStyle/>
          <a:p>
            <a:r>
              <a:rPr lang="en-US" dirty="0" smtClean="0"/>
              <a:t>Assessment aimed at intervention should consist of at least the following:</a:t>
            </a:r>
          </a:p>
          <a:p>
            <a:pPr lvl="1"/>
            <a:r>
              <a:rPr lang="en-US" dirty="0" smtClean="0"/>
              <a:t>In-depth examination of the type and extent of the substance abuse</a:t>
            </a:r>
          </a:p>
          <a:p>
            <a:pPr lvl="1"/>
            <a:r>
              <a:rPr lang="en-US" dirty="0" smtClean="0"/>
              <a:t>An examination of potential contributing factors</a:t>
            </a:r>
          </a:p>
          <a:p>
            <a:pPr lvl="2"/>
            <a:r>
              <a:rPr lang="en-US" dirty="0" smtClean="0"/>
              <a:t>Mental health issues</a:t>
            </a:r>
          </a:p>
          <a:p>
            <a:pPr lvl="2"/>
            <a:r>
              <a:rPr lang="en-US" dirty="0" smtClean="0"/>
              <a:t>Environmental stressors</a:t>
            </a:r>
          </a:p>
          <a:p>
            <a:pPr lvl="2"/>
            <a:r>
              <a:rPr lang="en-US" dirty="0" smtClean="0"/>
              <a:t>Family history of substance abuse</a:t>
            </a:r>
          </a:p>
          <a:p>
            <a:pPr lvl="1"/>
            <a:r>
              <a:rPr lang="en-US" dirty="0" smtClean="0"/>
              <a:t>Ratings from multiple individuals in the adolescent’s utilizing multiple methods  </a:t>
            </a:r>
          </a:p>
          <a:p>
            <a:pPr lvl="2"/>
            <a:r>
              <a:rPr lang="en-US" dirty="0" smtClean="0"/>
              <a:t>Parent report forms</a:t>
            </a:r>
          </a:p>
          <a:p>
            <a:pPr lvl="2"/>
            <a:r>
              <a:rPr lang="en-US" dirty="0" smtClean="0"/>
              <a:t>Structured interviews with peers</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 Fad</a:t>
            </a:r>
            <a:endParaRPr lang="en-US" dirty="0"/>
          </a:p>
        </p:txBody>
      </p:sp>
      <p:sp>
        <p:nvSpPr>
          <p:cNvPr id="3" name="Content Placeholder 2"/>
          <p:cNvSpPr>
            <a:spLocks noGrp="1"/>
          </p:cNvSpPr>
          <p:nvPr>
            <p:ph idx="1"/>
          </p:nvPr>
        </p:nvSpPr>
        <p:spPr/>
        <p:txBody>
          <a:bodyPr/>
          <a:lstStyle/>
          <a:p>
            <a:r>
              <a:rPr lang="en-US" dirty="0" smtClean="0"/>
              <a:t>12-Step Programs</a:t>
            </a:r>
          </a:p>
          <a:p>
            <a:pPr lvl="1"/>
            <a:r>
              <a:rPr lang="en-US" dirty="0" smtClean="0"/>
              <a:t>Adolescents are frequently referred to 12-step programs though little is know about their effectiveness with this population.</a:t>
            </a:r>
          </a:p>
          <a:p>
            <a:pPr lvl="1"/>
            <a:r>
              <a:rPr lang="en-US" dirty="0" smtClean="0"/>
              <a:t>One study indicated that 41% of adolescents referred to 12-step meetings did not attend. (Kelly et al. 2000)  </a:t>
            </a:r>
          </a:p>
          <a:p>
            <a:pPr lvl="1"/>
            <a:r>
              <a:rPr lang="en-US" dirty="0" smtClean="0"/>
              <a:t>Kelly et al. also concluded that 12-step programs have an only modest effect on abstinence from substance use.</a:t>
            </a:r>
          </a:p>
          <a:p>
            <a:r>
              <a:rPr lang="en-US" dirty="0" smtClean="0"/>
              <a:t>It is clear that more research is needed in order to determine the effectiveness of 12-setp programs for adolescents with substance abuse issues. </a:t>
            </a:r>
          </a:p>
          <a:p>
            <a:pPr lvl="1"/>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990600"/>
            <a:ext cx="5638800" cy="3495675"/>
          </a:xfrm>
        </p:spPr>
        <p:txBody>
          <a:bodyPr anchor="t">
            <a:normAutofit/>
          </a:bodyPr>
          <a:lstStyle/>
          <a:p>
            <a:pPr algn="ctr"/>
            <a:r>
              <a:rPr lang="en-US" dirty="0" smtClean="0"/>
              <a:t>Multidimensional family therapy for adolescent drug abuse: results of a randomized clinical trial</a:t>
            </a:r>
            <a:endParaRPr lang="en-US" dirty="0"/>
          </a:p>
        </p:txBody>
      </p:sp>
      <p:sp>
        <p:nvSpPr>
          <p:cNvPr id="5" name="Text Placeholder 4"/>
          <p:cNvSpPr>
            <a:spLocks noGrp="1"/>
          </p:cNvSpPr>
          <p:nvPr>
            <p:ph type="body" idx="1"/>
          </p:nvPr>
        </p:nvSpPr>
        <p:spPr>
          <a:xfrm>
            <a:off x="2286000" y="3200401"/>
            <a:ext cx="5638800" cy="914400"/>
          </a:xfrm>
        </p:spPr>
        <p:txBody>
          <a:bodyPr/>
          <a:lstStyle/>
          <a:p>
            <a:r>
              <a:rPr lang="en-US" dirty="0" err="1" smtClean="0"/>
              <a:t>Liddel</a:t>
            </a:r>
            <a:r>
              <a:rPr lang="en-US" dirty="0" smtClean="0"/>
              <a:t>, H. A., </a:t>
            </a:r>
            <a:r>
              <a:rPr lang="en-US" dirty="0" err="1" smtClean="0"/>
              <a:t>Dakof</a:t>
            </a:r>
            <a:r>
              <a:rPr lang="en-US" dirty="0" smtClean="0"/>
              <a:t>, G. A., Parker, K., Diamond, G. S., Barrett, K., &amp; </a:t>
            </a:r>
            <a:r>
              <a:rPr lang="en-US" dirty="0" err="1" smtClean="0"/>
              <a:t>Tejeda</a:t>
            </a:r>
            <a:r>
              <a:rPr lang="en-US" dirty="0" smtClean="0"/>
              <a:t>, M. (2001)</a:t>
            </a:r>
          </a:p>
          <a:p>
            <a:r>
              <a:rPr lang="en-US" i="1" dirty="0" smtClean="0"/>
              <a:t>American Journal of Drug and Alcohol Abuse </a:t>
            </a:r>
            <a:r>
              <a:rPr lang="en-US" dirty="0" smtClean="0"/>
              <a:t>, 27(4) 651-688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98474" y="484094"/>
            <a:ext cx="7556313" cy="658906"/>
          </a:xfrm>
        </p:spPr>
        <p:txBody>
          <a:bodyPr/>
          <a:lstStyle/>
          <a:p>
            <a:r>
              <a:rPr lang="en-US" dirty="0" smtClean="0"/>
              <a:t>Study Characteristics</a:t>
            </a:r>
            <a:endParaRPr lang="en-US" dirty="0"/>
          </a:p>
        </p:txBody>
      </p:sp>
      <p:sp>
        <p:nvSpPr>
          <p:cNvPr id="5" name="Content Placeholder 4"/>
          <p:cNvSpPr>
            <a:spLocks noGrp="1"/>
          </p:cNvSpPr>
          <p:nvPr>
            <p:ph idx="1"/>
          </p:nvPr>
        </p:nvSpPr>
        <p:spPr>
          <a:xfrm>
            <a:off x="498474" y="1219200"/>
            <a:ext cx="7556313" cy="4906963"/>
          </a:xfrm>
        </p:spPr>
        <p:txBody>
          <a:bodyPr/>
          <a:lstStyle/>
          <a:p>
            <a:r>
              <a:rPr lang="en-US" dirty="0" smtClean="0"/>
              <a:t>Participants: 182 marijuana and alcohol abusing adolescents</a:t>
            </a:r>
          </a:p>
          <a:p>
            <a:r>
              <a:rPr lang="en-US" dirty="0" smtClean="0"/>
              <a:t>Randomization: Each adolescent was assigned to one of three conditions</a:t>
            </a:r>
          </a:p>
          <a:p>
            <a:pPr marL="571500" lvl="1" indent="-342900">
              <a:buFont typeface="+mj-lt"/>
              <a:buAutoNum type="arabicPeriod"/>
            </a:pPr>
            <a:r>
              <a:rPr lang="en-US" dirty="0" smtClean="0"/>
              <a:t>Multidimensional family therapy (MDFT)</a:t>
            </a:r>
          </a:p>
          <a:p>
            <a:pPr marL="571500" lvl="1" indent="-342900">
              <a:buFont typeface="+mj-lt"/>
              <a:buAutoNum type="arabicPeriod"/>
            </a:pPr>
            <a:r>
              <a:rPr lang="en-US" dirty="0" smtClean="0"/>
              <a:t>Adolescent group therapy (AGT)</a:t>
            </a:r>
          </a:p>
          <a:p>
            <a:pPr marL="571500" lvl="1" indent="-342900">
              <a:buFont typeface="+mj-lt"/>
              <a:buAutoNum type="arabicPeriod"/>
            </a:pPr>
            <a:r>
              <a:rPr lang="en-US" dirty="0" smtClean="0"/>
              <a:t>Multifamily education intervention (MEI) </a:t>
            </a:r>
          </a:p>
          <a:p>
            <a:pPr marL="342900" indent="-342900"/>
            <a:r>
              <a:rPr lang="en-US" dirty="0" smtClean="0"/>
              <a:t>All conditions were administered in once a week </a:t>
            </a:r>
            <a:r>
              <a:rPr lang="en-US" dirty="0" err="1" smtClean="0"/>
              <a:t>manualized</a:t>
            </a:r>
            <a:r>
              <a:rPr lang="en-US" dirty="0" smtClean="0"/>
              <a:t> outpatient sessions</a:t>
            </a:r>
          </a:p>
          <a:p>
            <a:pPr marL="342900" indent="-342900"/>
            <a:r>
              <a:rPr lang="en-US" dirty="0" smtClean="0"/>
              <a:t>Assessments conducted at 6 months and 1 year post treatment. </a:t>
            </a:r>
          </a:p>
          <a:p>
            <a:pPr lvl="1">
              <a:buNone/>
            </a:pPr>
            <a:r>
              <a:rPr lang="en-US"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Results</a:t>
            </a:r>
            <a:endParaRPr lang="en-US" dirty="0"/>
          </a:p>
        </p:txBody>
      </p:sp>
      <p:sp>
        <p:nvSpPr>
          <p:cNvPr id="3" name="Content Placeholder 2"/>
          <p:cNvSpPr>
            <a:spLocks noGrp="1"/>
          </p:cNvSpPr>
          <p:nvPr>
            <p:ph idx="1"/>
          </p:nvPr>
        </p:nvSpPr>
        <p:spPr/>
        <p:txBody>
          <a:bodyPr/>
          <a:lstStyle/>
          <a:p>
            <a:r>
              <a:rPr lang="en-US" dirty="0" smtClean="0"/>
              <a:t>All three conditions resulted in improved adolescent outcomes</a:t>
            </a:r>
          </a:p>
          <a:p>
            <a:r>
              <a:rPr lang="en-US" dirty="0" smtClean="0"/>
              <a:t>MDFT produced superior results to the other conditions</a:t>
            </a:r>
          </a:p>
          <a:p>
            <a:r>
              <a:rPr lang="en-US" dirty="0" smtClean="0"/>
              <a:t>MDFT maintained positive gains better than other conditions at 6 month and 12 month follow-up</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Substance Related Disorders are complex, prevalent, debilitating</a:t>
            </a:r>
          </a:p>
          <a:p>
            <a:r>
              <a:rPr lang="en-US" dirty="0" smtClean="0"/>
              <a:t>As in most areas of treatment, there seems to be a gap between practice and research as indicated by the widespread use of practices that do not meet rigorous standards for evidence based practice (e.g. D.A.R.E. and 12-step programs)</a:t>
            </a:r>
          </a:p>
          <a:p>
            <a:r>
              <a:rPr lang="en-US" dirty="0" smtClean="0"/>
              <a:t>Attention and resources would be better spent on broad </a:t>
            </a:r>
            <a:r>
              <a:rPr lang="en-US" smtClean="0"/>
              <a:t>prevention efforts.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1000"/>
            <a:ext cx="7556313" cy="533400"/>
          </a:xfrm>
        </p:spPr>
        <p:txBody>
          <a:bodyPr/>
          <a:lstStyle/>
          <a:p>
            <a:pPr algn="ctr"/>
            <a:r>
              <a:rPr lang="en-US" dirty="0" smtClean="0"/>
              <a:t>References</a:t>
            </a:r>
            <a:endParaRPr lang="en-US" dirty="0"/>
          </a:p>
        </p:txBody>
      </p:sp>
      <p:sp>
        <p:nvSpPr>
          <p:cNvPr id="3" name="Content Placeholder 2"/>
          <p:cNvSpPr>
            <a:spLocks noGrp="1"/>
          </p:cNvSpPr>
          <p:nvPr>
            <p:ph idx="1"/>
          </p:nvPr>
        </p:nvSpPr>
        <p:spPr>
          <a:xfrm>
            <a:off x="498474" y="990600"/>
            <a:ext cx="7556313" cy="5715000"/>
          </a:xfrm>
        </p:spPr>
        <p:txBody>
          <a:bodyPr>
            <a:normAutofit fontScale="70000" lnSpcReduction="20000"/>
          </a:bodyPr>
          <a:lstStyle/>
          <a:p>
            <a:pPr marL="228600" lvl="1">
              <a:spcBef>
                <a:spcPts val="2000"/>
              </a:spcBef>
              <a:buClr>
                <a:schemeClr val="accent1"/>
              </a:buClr>
              <a:buNone/>
            </a:pPr>
            <a:r>
              <a:rPr lang="en-US" dirty="0" smtClean="0"/>
              <a:t>Burrow-Sanchez, J. J., &amp; </a:t>
            </a:r>
            <a:r>
              <a:rPr lang="en-US" dirty="0" err="1" smtClean="0"/>
              <a:t>Hawken</a:t>
            </a:r>
            <a:r>
              <a:rPr lang="en-US" dirty="0" smtClean="0"/>
              <a:t>, L. S. (2007).  </a:t>
            </a:r>
            <a:r>
              <a:rPr lang="en-US" i="1" dirty="0" smtClean="0"/>
              <a:t>Helping Students Overcome Substance Abuse.</a:t>
            </a:r>
            <a:r>
              <a:rPr lang="en-US" dirty="0" smtClean="0"/>
              <a:t> New York: The Guildford Press. </a:t>
            </a:r>
            <a:r>
              <a:rPr lang="en-US" i="1" dirty="0" smtClean="0"/>
              <a:t> </a:t>
            </a:r>
          </a:p>
          <a:p>
            <a:pPr marL="228600" lvl="1">
              <a:spcBef>
                <a:spcPts val="2000"/>
              </a:spcBef>
              <a:buClr>
                <a:schemeClr val="accent1"/>
              </a:buClr>
              <a:buNone/>
            </a:pPr>
            <a:r>
              <a:rPr lang="en-US" dirty="0" err="1" smtClean="0"/>
              <a:t>Deas</a:t>
            </a:r>
            <a:r>
              <a:rPr lang="en-US" dirty="0" smtClean="0"/>
              <a:t>, D., &amp; Thomas, S.E. (2001). An overview of controlled studies of adolescent substance abuse treatment. </a:t>
            </a:r>
            <a:r>
              <a:rPr lang="en-US" i="1" dirty="0" smtClean="0"/>
              <a:t> The American Journal on Addictions, </a:t>
            </a:r>
            <a:r>
              <a:rPr lang="en-US" dirty="0" smtClean="0"/>
              <a:t>10, 178-189</a:t>
            </a:r>
          </a:p>
          <a:p>
            <a:pPr marL="228600" lvl="1">
              <a:spcBef>
                <a:spcPts val="2000"/>
              </a:spcBef>
              <a:buClr>
                <a:schemeClr val="accent1"/>
              </a:buClr>
              <a:buNone/>
            </a:pPr>
            <a:r>
              <a:rPr lang="en-US" dirty="0" err="1" smtClean="0"/>
              <a:t>Ennett</a:t>
            </a:r>
            <a:r>
              <a:rPr lang="en-US" dirty="0" smtClean="0"/>
              <a:t>, S. T., </a:t>
            </a:r>
            <a:r>
              <a:rPr lang="en-US" dirty="0" err="1" smtClean="0"/>
              <a:t>Tobler</a:t>
            </a:r>
            <a:r>
              <a:rPr lang="en-US" dirty="0" smtClean="0"/>
              <a:t>, N. S., </a:t>
            </a:r>
            <a:r>
              <a:rPr lang="en-US" dirty="0" err="1" smtClean="0"/>
              <a:t>Ringwalt</a:t>
            </a:r>
            <a:r>
              <a:rPr lang="en-US" dirty="0" smtClean="0"/>
              <a:t>, C. L., &amp; </a:t>
            </a:r>
            <a:r>
              <a:rPr lang="en-US" dirty="0" err="1" smtClean="0"/>
              <a:t>Flewelling</a:t>
            </a:r>
            <a:r>
              <a:rPr lang="en-US" dirty="0" smtClean="0"/>
              <a:t>, R. L. (1994). How effective is drug abuse resistance education?: A meta-analysis of Project DARE outcome evaluations.  </a:t>
            </a:r>
            <a:r>
              <a:rPr lang="en-US" i="1" dirty="0" smtClean="0"/>
              <a:t>American Journal of Public </a:t>
            </a:r>
            <a:r>
              <a:rPr lang="en-US" i="1" dirty="0" err="1" smtClean="0"/>
              <a:t>Helath</a:t>
            </a:r>
            <a:r>
              <a:rPr lang="en-US" i="1" dirty="0" smtClean="0"/>
              <a:t>, 84, 1394-1401</a:t>
            </a:r>
          </a:p>
          <a:p>
            <a:pPr marL="228600" lvl="1">
              <a:spcBef>
                <a:spcPts val="2000"/>
              </a:spcBef>
              <a:buClr>
                <a:schemeClr val="accent1"/>
              </a:buClr>
              <a:buNone/>
            </a:pPr>
            <a:r>
              <a:rPr lang="en-US" dirty="0" smtClean="0"/>
              <a:t>Kelly, J. F., Myers, M. G., &amp; Brown, S. A. (2000).  A multivariate process model of adolescent 12-step </a:t>
            </a:r>
            <a:r>
              <a:rPr lang="en-US" dirty="0" err="1" smtClean="0"/>
              <a:t>attendence</a:t>
            </a:r>
            <a:r>
              <a:rPr lang="en-US" dirty="0" smtClean="0"/>
              <a:t> and substance use outcome following inpatient treatment.  </a:t>
            </a:r>
            <a:r>
              <a:rPr lang="en-US" i="1" dirty="0" smtClean="0"/>
              <a:t>Psychology of Addictive Behaviors, </a:t>
            </a:r>
            <a:r>
              <a:rPr lang="en-US" dirty="0" smtClean="0"/>
              <a:t>14(4), 376-389</a:t>
            </a:r>
          </a:p>
          <a:p>
            <a:pPr marL="228600" lvl="1">
              <a:spcBef>
                <a:spcPts val="2000"/>
              </a:spcBef>
              <a:buClr>
                <a:schemeClr val="accent1"/>
              </a:buClr>
              <a:buNone/>
            </a:pPr>
            <a:r>
              <a:rPr lang="en-US" i="1" dirty="0" err="1" smtClean="0"/>
              <a:t>Komro</a:t>
            </a:r>
            <a:r>
              <a:rPr lang="en-US" i="1" dirty="0" smtClean="0"/>
              <a:t>, K. A., Perry, C. A., Veblen-</a:t>
            </a:r>
            <a:r>
              <a:rPr lang="en-US" i="1" dirty="0" err="1" smtClean="0"/>
              <a:t>Mortenson</a:t>
            </a:r>
            <a:r>
              <a:rPr lang="en-US" i="1" dirty="0" smtClean="0"/>
              <a:t>, S., Stigler, M. H., </a:t>
            </a:r>
            <a:r>
              <a:rPr lang="en-US" i="1" dirty="0" err="1" smtClean="0"/>
              <a:t>Bosma</a:t>
            </a:r>
            <a:r>
              <a:rPr lang="en-US" i="1" dirty="0" smtClean="0"/>
              <a:t>, L. M., &amp; Munson, K. A. (2004).  Violence-related outcomes of the D. A. R. E. Plus project.  Health Education and Behavior,</a:t>
            </a:r>
            <a:r>
              <a:rPr lang="en-US" dirty="0" smtClean="0"/>
              <a:t> 31, 335-359</a:t>
            </a:r>
          </a:p>
          <a:p>
            <a:pPr marL="228600" lvl="1">
              <a:spcBef>
                <a:spcPts val="2000"/>
              </a:spcBef>
              <a:buClr>
                <a:schemeClr val="accent1"/>
              </a:buClr>
              <a:buNone/>
            </a:pPr>
            <a:r>
              <a:rPr lang="en-US" dirty="0" smtClean="0"/>
              <a:t>Martin, C. S., Kaczynski, N. A., </a:t>
            </a:r>
            <a:r>
              <a:rPr lang="en-US" dirty="0" err="1" smtClean="0"/>
              <a:t>Maisto</a:t>
            </a:r>
            <a:r>
              <a:rPr lang="en-US" dirty="0" smtClean="0"/>
              <a:t>, S. A., &amp; Tater, R. E. (1996). </a:t>
            </a:r>
            <a:r>
              <a:rPr lang="en-US" dirty="0" err="1" smtClean="0"/>
              <a:t>Polydrug</a:t>
            </a:r>
            <a:r>
              <a:rPr lang="en-US" dirty="0" smtClean="0"/>
              <a:t> use in adolescent drinkers with and without DSM-IV Alcohol Abuse and Dependence.  </a:t>
            </a:r>
            <a:r>
              <a:rPr lang="en-US" i="1" dirty="0" smtClean="0"/>
              <a:t>Alcoholism: Clinical and Experimental Research, </a:t>
            </a:r>
            <a:r>
              <a:rPr lang="en-US" dirty="0" smtClean="0"/>
              <a:t>20(6), 1099-1108</a:t>
            </a:r>
          </a:p>
          <a:p>
            <a:pPr marL="228600" lvl="1">
              <a:spcBef>
                <a:spcPts val="2000"/>
              </a:spcBef>
              <a:buClr>
                <a:schemeClr val="accent1"/>
              </a:buClr>
              <a:buNone/>
            </a:pPr>
            <a:r>
              <a:rPr lang="en-US" dirty="0" smtClean="0"/>
              <a:t>National Institute of Drug Abuse (NIDA). (1995). Research monograph series 156. Bethesda, MD: Author</a:t>
            </a:r>
          </a:p>
          <a:p>
            <a:pPr marL="228600" lvl="1">
              <a:spcBef>
                <a:spcPts val="2000"/>
              </a:spcBef>
              <a:buClr>
                <a:schemeClr val="accent1"/>
              </a:buClr>
              <a:buNone/>
            </a:pPr>
            <a:r>
              <a:rPr lang="en-US" dirty="0" smtClean="0"/>
              <a:t>Riggs, P. D. (2003</a:t>
            </a:r>
            <a:r>
              <a:rPr lang="en-US" dirty="0" smtClean="0"/>
              <a:t>). </a:t>
            </a:r>
            <a:r>
              <a:rPr lang="en-US" dirty="0" smtClean="0"/>
              <a:t>Treating adolescents for substance abuse and </a:t>
            </a:r>
            <a:r>
              <a:rPr lang="en-US" dirty="0" err="1" smtClean="0"/>
              <a:t>comorbid</a:t>
            </a:r>
            <a:r>
              <a:rPr lang="en-US" dirty="0" smtClean="0"/>
              <a:t> psychiatric disorders.  </a:t>
            </a:r>
            <a:r>
              <a:rPr lang="en-US" i="1" dirty="0" smtClean="0"/>
              <a:t>NIDA</a:t>
            </a:r>
            <a:r>
              <a:rPr lang="en-US" dirty="0" smtClean="0"/>
              <a:t> </a:t>
            </a:r>
            <a:r>
              <a:rPr lang="en-US" i="1" dirty="0" smtClean="0"/>
              <a:t>Science and Practice Perspectives</a:t>
            </a:r>
            <a:r>
              <a:rPr lang="en-US" dirty="0" smtClean="0"/>
              <a:t>, 2(1), 18-</a:t>
            </a:r>
            <a:r>
              <a:rPr lang="en-US" dirty="0" smtClean="0"/>
              <a:t>28</a:t>
            </a:r>
          </a:p>
          <a:p>
            <a:pPr marL="228600" lvl="1">
              <a:spcBef>
                <a:spcPts val="2000"/>
              </a:spcBef>
              <a:buClr>
                <a:schemeClr val="accent1"/>
              </a:buClr>
              <a:buNone/>
            </a:pPr>
            <a:r>
              <a:rPr lang="en-US" dirty="0" err="1" smtClean="0"/>
              <a:t>Tobler</a:t>
            </a:r>
            <a:r>
              <a:rPr lang="en-US" dirty="0" smtClean="0"/>
              <a:t>, N. S., &amp; Stratton, H. H.(1997).  </a:t>
            </a:r>
            <a:r>
              <a:rPr lang="en-US" dirty="0" smtClean="0"/>
              <a:t>Effectiveness of School-Based Drug Prevention Programs: A Meta-Analysis of the </a:t>
            </a:r>
            <a:r>
              <a:rPr lang="en-US" dirty="0" smtClean="0"/>
              <a:t>Research, </a:t>
            </a:r>
            <a:r>
              <a:rPr lang="en-US" i="1" dirty="0" smtClean="0"/>
              <a:t>Journal of Primary Prevention, </a:t>
            </a:r>
            <a:r>
              <a:rPr lang="en-US" dirty="0" smtClean="0"/>
              <a:t>18(1), 71-128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124200"/>
            <a:ext cx="5715000" cy="990600"/>
          </a:xfrm>
        </p:spPr>
        <p:txBody>
          <a:bodyPr anchor="t">
            <a:normAutofit/>
          </a:bodyPr>
          <a:lstStyle/>
          <a:p>
            <a:r>
              <a:rPr lang="en-US" sz="4000" dirty="0" smtClean="0"/>
              <a:t>Complicating Issue #1 </a:t>
            </a:r>
            <a:endParaRPr lang="en-US" sz="4000" dirty="0"/>
          </a:p>
        </p:txBody>
      </p:sp>
      <p:sp>
        <p:nvSpPr>
          <p:cNvPr id="3" name="Content Placeholder 2"/>
          <p:cNvSpPr>
            <a:spLocks noGrp="1"/>
          </p:cNvSpPr>
          <p:nvPr>
            <p:ph type="body" idx="1"/>
          </p:nvPr>
        </p:nvSpPr>
        <p:spPr>
          <a:xfrm>
            <a:off x="2286000" y="3962400"/>
            <a:ext cx="5791200" cy="1500187"/>
          </a:xfrm>
        </p:spPr>
        <p:txBody>
          <a:bodyPr/>
          <a:lstStyle/>
          <a:p>
            <a:r>
              <a:rPr lang="en-US" sz="2000" dirty="0" smtClean="0"/>
              <a:t>Substance Use Disorders </a:t>
            </a:r>
          </a:p>
          <a:p>
            <a:r>
              <a:rPr lang="en-US" sz="2000" dirty="0" smtClean="0"/>
              <a:t>vs. </a:t>
            </a:r>
          </a:p>
          <a:p>
            <a:r>
              <a:rPr lang="en-US" sz="2000" dirty="0" smtClean="0"/>
              <a:t>Substance Induced Disorders</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idx="4294967295"/>
          </p:nvPr>
        </p:nvSpPr>
        <p:spPr>
          <a:xfrm>
            <a:off x="381000" y="609600"/>
            <a:ext cx="8382000" cy="609600"/>
          </a:xfrm>
        </p:spPr>
        <p:txBody>
          <a:bodyPr/>
          <a:lstStyle/>
          <a:p>
            <a:pPr algn="ctr"/>
            <a:r>
              <a:rPr lang="en-US" dirty="0" smtClean="0"/>
              <a:t>Substance Use/Induced  Disorders </a:t>
            </a:r>
            <a:endParaRPr lang="en-US" dirty="0"/>
          </a:p>
        </p:txBody>
      </p:sp>
      <p:graphicFrame>
        <p:nvGraphicFramePr>
          <p:cNvPr id="16" name="Content Placeholder 15"/>
          <p:cNvGraphicFramePr>
            <a:graphicFrameLocks noChangeAspect="1"/>
          </p:cNvGraphicFramePr>
          <p:nvPr>
            <p:ph idx="4294967295"/>
          </p:nvPr>
        </p:nvGraphicFramePr>
        <p:xfrm>
          <a:off x="381000" y="1295400"/>
          <a:ext cx="8382000" cy="5219048"/>
        </p:xfrm>
        <a:graphic>
          <a:graphicData uri="http://schemas.openxmlformats.org/presentationml/2006/ole">
            <p:oleObj spid="_x0000_s124932" name="Worksheet" r:id="rId3" imgW="8077200" imgH="5029200" progId="Excel.Sheet.12">
              <p:embed/>
            </p:oleObj>
          </a:graphicData>
        </a:graphic>
      </p:graphicFrame>
      <p:sp>
        <p:nvSpPr>
          <p:cNvPr id="17" name="TextBox 16"/>
          <p:cNvSpPr txBox="1"/>
          <p:nvPr/>
        </p:nvSpPr>
        <p:spPr>
          <a:xfrm>
            <a:off x="381000" y="6611779"/>
            <a:ext cx="2087543" cy="246221"/>
          </a:xfrm>
          <a:prstGeom prst="rect">
            <a:avLst/>
          </a:prstGeom>
          <a:noFill/>
        </p:spPr>
        <p:txBody>
          <a:bodyPr wrap="none" rtlCol="0">
            <a:spAutoFit/>
          </a:bodyPr>
          <a:lstStyle/>
          <a:p>
            <a:r>
              <a:rPr lang="en-US" sz="1000" dirty="0" smtClean="0"/>
              <a:t>(Adapted from DSM-IV-TR p.193)</a:t>
            </a:r>
            <a:endParaRPr lang="en-US" sz="10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124201"/>
            <a:ext cx="5638800" cy="762000"/>
          </a:xfrm>
        </p:spPr>
        <p:txBody>
          <a:bodyPr anchor="t">
            <a:normAutofit/>
          </a:bodyPr>
          <a:lstStyle/>
          <a:p>
            <a:r>
              <a:rPr lang="en-US" sz="4000" dirty="0" smtClean="0"/>
              <a:t>Complicating Issue #2</a:t>
            </a:r>
            <a:endParaRPr lang="en-US" sz="4000" dirty="0"/>
          </a:p>
        </p:txBody>
      </p:sp>
      <p:sp>
        <p:nvSpPr>
          <p:cNvPr id="3" name="Text Placeholder 2"/>
          <p:cNvSpPr>
            <a:spLocks noGrp="1"/>
          </p:cNvSpPr>
          <p:nvPr>
            <p:ph type="body" idx="1"/>
          </p:nvPr>
        </p:nvSpPr>
        <p:spPr>
          <a:xfrm>
            <a:off x="2286000" y="3886200"/>
            <a:ext cx="5638800" cy="1500187"/>
          </a:xfrm>
        </p:spPr>
        <p:txBody>
          <a:bodyPr>
            <a:normAutofit/>
          </a:bodyPr>
          <a:lstStyle/>
          <a:p>
            <a:r>
              <a:rPr lang="en-US" sz="2000" dirty="0" err="1" smtClean="0"/>
              <a:t>Polysubstance</a:t>
            </a:r>
            <a:r>
              <a:rPr lang="en-US" sz="2000" dirty="0" smtClean="0"/>
              <a:t> abuse</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Many Individuals Concurrently Abuse Multiple Substances  </a:t>
            </a:r>
            <a:endParaRPr lang="en-US" dirty="0"/>
          </a:p>
        </p:txBody>
      </p:sp>
      <p:sp>
        <p:nvSpPr>
          <p:cNvPr id="6" name="Content Placeholder 5"/>
          <p:cNvSpPr>
            <a:spLocks noGrp="1"/>
          </p:cNvSpPr>
          <p:nvPr>
            <p:ph idx="1"/>
          </p:nvPr>
        </p:nvSpPr>
        <p:spPr/>
        <p:txBody>
          <a:bodyPr>
            <a:normAutofit/>
          </a:bodyPr>
          <a:lstStyle/>
          <a:p>
            <a:r>
              <a:rPr lang="en-US" sz="2800" dirty="0" smtClean="0"/>
              <a:t>Martin et al. indicate that individuals with Alcohol Use Disorder frequently experience other substance use disorders simultaneously.</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124201"/>
            <a:ext cx="5638800" cy="762000"/>
          </a:xfrm>
        </p:spPr>
        <p:txBody>
          <a:bodyPr anchor="t">
            <a:normAutofit/>
          </a:bodyPr>
          <a:lstStyle/>
          <a:p>
            <a:r>
              <a:rPr lang="en-US" sz="4000" dirty="0" smtClean="0"/>
              <a:t>Complicating Issue </a:t>
            </a:r>
            <a:r>
              <a:rPr lang="en-US" sz="4000" dirty="0" smtClean="0"/>
              <a:t>#3</a:t>
            </a:r>
            <a:endParaRPr lang="en-US" sz="4000" dirty="0"/>
          </a:p>
        </p:txBody>
      </p:sp>
      <p:sp>
        <p:nvSpPr>
          <p:cNvPr id="3" name="Text Placeholder 2"/>
          <p:cNvSpPr>
            <a:spLocks noGrp="1"/>
          </p:cNvSpPr>
          <p:nvPr>
            <p:ph type="body" idx="1"/>
          </p:nvPr>
        </p:nvSpPr>
        <p:spPr>
          <a:xfrm>
            <a:off x="2286000" y="3962400"/>
            <a:ext cx="5638800" cy="1500187"/>
          </a:xfrm>
        </p:spPr>
        <p:txBody>
          <a:bodyPr>
            <a:normAutofit/>
          </a:bodyPr>
          <a:lstStyle/>
          <a:p>
            <a:r>
              <a:rPr lang="en-US" sz="2000" dirty="0" err="1" smtClean="0"/>
              <a:t>Comorbid</a:t>
            </a:r>
            <a:r>
              <a:rPr lang="en-US" sz="2000" dirty="0" smtClean="0"/>
              <a:t> Mental Health Conditions</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Comorbid</a:t>
            </a:r>
            <a:r>
              <a:rPr lang="en-US" dirty="0" smtClean="0"/>
              <a:t> Conditions </a:t>
            </a:r>
            <a:endParaRPr lang="en-US" dirty="0"/>
          </a:p>
        </p:txBody>
      </p:sp>
      <p:sp>
        <p:nvSpPr>
          <p:cNvPr id="3" name="Content Placeholder 2"/>
          <p:cNvSpPr>
            <a:spLocks noGrp="1"/>
          </p:cNvSpPr>
          <p:nvPr>
            <p:ph idx="1"/>
          </p:nvPr>
        </p:nvSpPr>
        <p:spPr/>
        <p:txBody>
          <a:bodyPr>
            <a:normAutofit/>
          </a:bodyPr>
          <a:lstStyle/>
          <a:p>
            <a:r>
              <a:rPr lang="en-US" dirty="0" smtClean="0"/>
              <a:t>Many adolescents with a substance use disorder have a co-occurring mental health condition (Riggs, 2003)</a:t>
            </a:r>
          </a:p>
          <a:p>
            <a:pPr lvl="1"/>
            <a:r>
              <a:rPr lang="en-US" dirty="0" smtClean="0"/>
              <a:t>60-80% conduct disorders</a:t>
            </a:r>
          </a:p>
          <a:p>
            <a:pPr lvl="1"/>
            <a:r>
              <a:rPr lang="en-US" dirty="0" smtClean="0"/>
              <a:t>30-50% Attention Deficit/Hyperactivity Disorder (ADHD)  </a:t>
            </a:r>
          </a:p>
          <a:p>
            <a:pPr lvl="1"/>
            <a:r>
              <a:rPr lang="en-US" dirty="0" smtClean="0"/>
              <a:t>15-25% depressive disorder</a:t>
            </a:r>
          </a:p>
          <a:p>
            <a:pPr lvl="1"/>
            <a:r>
              <a:rPr lang="en-US" dirty="0" smtClean="0"/>
              <a:t>15-25% anxiety disorder</a:t>
            </a:r>
          </a:p>
          <a:p>
            <a:pPr lvl="1"/>
            <a:r>
              <a:rPr lang="en-US" dirty="0" smtClean="0"/>
              <a:t>10-15% bipolar disorder</a:t>
            </a:r>
          </a:p>
          <a:p>
            <a:pPr lvl="1"/>
            <a:endParaRPr lang="en-US" dirty="0" smtClean="0"/>
          </a:p>
          <a:p>
            <a:pPr lvl="1"/>
            <a:endParaRPr lang="en-US" dirty="0" smtClean="0"/>
          </a:p>
          <a:p>
            <a:pPr lvl="1">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600200"/>
            <a:ext cx="6324600" cy="2438400"/>
          </a:xfrm>
        </p:spPr>
        <p:txBody>
          <a:bodyPr anchor="t">
            <a:noAutofit/>
          </a:bodyPr>
          <a:lstStyle/>
          <a:p>
            <a:r>
              <a:rPr lang="en-US" sz="4000" dirty="0" smtClean="0"/>
              <a:t>Causal-Contributory Factors:</a:t>
            </a:r>
            <a:br>
              <a:rPr lang="en-US" sz="4000" dirty="0" smtClean="0"/>
            </a:br>
            <a:r>
              <a:rPr lang="en-US" sz="4000" dirty="0" smtClean="0"/>
              <a:t>Three Important Theories</a:t>
            </a:r>
            <a:r>
              <a:rPr lang="en-US" sz="2000" dirty="0" smtClean="0"/>
              <a:t/>
            </a:r>
            <a:br>
              <a:rPr lang="en-US" sz="2000" dirty="0" smtClean="0"/>
            </a:br>
            <a:r>
              <a:rPr lang="en-US" sz="2000" dirty="0" smtClean="0"/>
              <a:t>(</a:t>
            </a:r>
            <a:r>
              <a:rPr lang="en-US" sz="2000" dirty="0" smtClean="0"/>
              <a:t>Burrow-Sanchez </a:t>
            </a:r>
            <a:r>
              <a:rPr lang="en-US" sz="2000" dirty="0" smtClean="0"/>
              <a:t>and </a:t>
            </a:r>
            <a:r>
              <a:rPr lang="en-US" sz="2000" dirty="0" err="1" smtClean="0"/>
              <a:t>Hawken</a:t>
            </a:r>
            <a:r>
              <a:rPr lang="en-US" sz="2000" dirty="0" smtClean="0"/>
              <a:t> </a:t>
            </a:r>
            <a:r>
              <a:rPr lang="en-US" sz="2000" dirty="0" smtClean="0"/>
              <a:t>2007)</a:t>
            </a:r>
            <a:r>
              <a:rPr lang="en-US" sz="2000" dirty="0" smtClean="0"/>
              <a:t/>
            </a:r>
            <a:br>
              <a:rPr lang="en-US" sz="2000" dirty="0" smtClean="0"/>
            </a:br>
            <a:r>
              <a:rPr lang="en-US" sz="2000" dirty="0" smtClean="0"/>
              <a:t> </a:t>
            </a:r>
            <a:endParaRPr lang="en-US" sz="2000" dirty="0"/>
          </a:p>
        </p:txBody>
      </p:sp>
      <p:sp>
        <p:nvSpPr>
          <p:cNvPr id="3" name="Content Placeholder 2"/>
          <p:cNvSpPr>
            <a:spLocks noGrp="1"/>
          </p:cNvSpPr>
          <p:nvPr>
            <p:ph type="body" idx="1"/>
          </p:nvPr>
        </p:nvSpPr>
        <p:spPr>
          <a:xfrm>
            <a:off x="2286000" y="4038600"/>
            <a:ext cx="5638800" cy="1500187"/>
          </a:xfrm>
        </p:spPr>
        <p:txBody>
          <a:bodyPr>
            <a:normAutofit/>
          </a:bodyPr>
          <a:lstStyle/>
          <a:p>
            <a:pPr>
              <a:buClr>
                <a:schemeClr val="tx1"/>
              </a:buClr>
              <a:buFont typeface="Arial"/>
              <a:buChar char="•"/>
            </a:pPr>
            <a:r>
              <a:rPr lang="en-US" sz="2000" dirty="0" smtClean="0"/>
              <a:t>Biological/Organic Theory </a:t>
            </a:r>
          </a:p>
          <a:p>
            <a:pPr>
              <a:buClr>
                <a:schemeClr val="tx1"/>
              </a:buClr>
              <a:buFont typeface="Arial"/>
              <a:buChar char="•"/>
            </a:pPr>
            <a:r>
              <a:rPr lang="en-US" sz="2000" dirty="0" smtClean="0"/>
              <a:t>Social Learning Theory </a:t>
            </a:r>
          </a:p>
          <a:p>
            <a:pPr>
              <a:buClr>
                <a:schemeClr val="tx1"/>
              </a:buClr>
              <a:buFont typeface="Arial"/>
              <a:buChar char="•"/>
            </a:pPr>
            <a:r>
              <a:rPr lang="en-US" sz="2000" dirty="0" smtClean="0"/>
              <a:t>Risk and Protective Factors Theory </a:t>
            </a:r>
            <a:endParaRPr lang="en-US" sz="2000" dirty="0"/>
          </a:p>
        </p:txBody>
      </p:sp>
    </p:spTree>
  </p:cSld>
  <p:clrMapOvr>
    <a:masterClrMapping/>
  </p:clrMapOvr>
</p:sld>
</file>

<file path=ppt/theme/theme1.xml><?xml version="1.0" encoding="utf-8"?>
<a:theme xmlns:a="http://schemas.openxmlformats.org/drawingml/2006/main" name="2_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8633</TotalTime>
  <Words>1944</Words>
  <Application>Microsoft PowerPoint</Application>
  <PresentationFormat>On-screen Show (4:3)</PresentationFormat>
  <Paragraphs>191</Paragraphs>
  <Slides>27</Slides>
  <Notes>0</Notes>
  <HiddenSlides>0</HiddenSlides>
  <MMClips>0</MMClips>
  <ScaleCrop>false</ScaleCrop>
  <HeadingPairs>
    <vt:vector size="6" baseType="variant">
      <vt:variant>
        <vt:lpstr>Design Template</vt:lpstr>
      </vt:variant>
      <vt:variant>
        <vt:i4>3</vt:i4>
      </vt:variant>
      <vt:variant>
        <vt:lpstr>Embedded OLE Servers</vt:lpstr>
      </vt:variant>
      <vt:variant>
        <vt:i4>1</vt:i4>
      </vt:variant>
      <vt:variant>
        <vt:lpstr>Slide Titles</vt:lpstr>
      </vt:variant>
      <vt:variant>
        <vt:i4>27</vt:i4>
      </vt:variant>
    </vt:vector>
  </HeadingPairs>
  <TitlesOfParts>
    <vt:vector size="31" baseType="lpstr">
      <vt:lpstr>2_Advantage</vt:lpstr>
      <vt:lpstr>4_Advantage</vt:lpstr>
      <vt:lpstr>1_Advantage</vt:lpstr>
      <vt:lpstr>Microsoft Excel Sheet</vt:lpstr>
      <vt:lpstr>Substance Abuse University of Utah </vt:lpstr>
      <vt:lpstr>Slide 2</vt:lpstr>
      <vt:lpstr>Complicating Issue #1 </vt:lpstr>
      <vt:lpstr>Substance Use/Induced  Disorders </vt:lpstr>
      <vt:lpstr>Complicating Issue #2</vt:lpstr>
      <vt:lpstr>Many Individuals Concurrently Abuse Multiple Substances  </vt:lpstr>
      <vt:lpstr>Complicating Issue #3</vt:lpstr>
      <vt:lpstr>Comorbid Conditions </vt:lpstr>
      <vt:lpstr>Causal-Contributory Factors: Three Important Theories (Burrow-Sanchez and Hawken 2007)  </vt:lpstr>
      <vt:lpstr>Biological/Organic Theory  “You’re born with it” </vt:lpstr>
      <vt:lpstr>Social Learning Theory “You learned it from others” </vt:lpstr>
      <vt:lpstr>Risk and Protective Factors Theory “It all depends”</vt:lpstr>
      <vt:lpstr>Prevention  vs.  Intervention  </vt:lpstr>
      <vt:lpstr>Prevention, is it worth it? </vt:lpstr>
      <vt:lpstr>What works in prevention?</vt:lpstr>
      <vt:lpstr>What works in prevention? Cont’d </vt:lpstr>
      <vt:lpstr>Approaches to Prevention </vt:lpstr>
      <vt:lpstr>Prevention Fad</vt:lpstr>
      <vt:lpstr>Prevention and Assessment</vt:lpstr>
      <vt:lpstr>Intervention </vt:lpstr>
      <vt:lpstr>Intervention and Assessment </vt:lpstr>
      <vt:lpstr>Intervention Fad</vt:lpstr>
      <vt:lpstr>Multidimensional family therapy for adolescent drug abuse: results of a randomized clinical trial</vt:lpstr>
      <vt:lpstr>Study Characteristics</vt:lpstr>
      <vt:lpstr>Study Results</vt:lpstr>
      <vt:lpstr>Conclusions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Tough Kids: Practical Behavior Management</dc:title>
  <dc:creator>William R. Jenson</dc:creator>
  <cp:lastModifiedBy>Christian Sabey</cp:lastModifiedBy>
  <cp:revision>34</cp:revision>
  <cp:lastPrinted>2009-02-19T01:08:46Z</cp:lastPrinted>
  <dcterms:created xsi:type="dcterms:W3CDTF">2009-04-07T03:47:47Z</dcterms:created>
  <dcterms:modified xsi:type="dcterms:W3CDTF">2009-04-09T00:28:49Z</dcterms:modified>
</cp:coreProperties>
</file>