
<file path=[Content_Types].xml><?xml version="1.0" encoding="utf-8"?>
<Types xmlns="http://schemas.openxmlformats.org/package/2006/content-types">
  <Override PartName="/ppt/slides/slide22.xml" ContentType="application/vnd.openxmlformats-officedocument.presentationml.slide+xml"/>
  <Override PartName="/ppt/slideLayouts/slideLayout76.xml" ContentType="application/vnd.openxmlformats-officedocument.presentationml.slideLayout+xml"/>
  <Override PartName="/ppt/slideLayouts/slideLayout72.xml" ContentType="application/vnd.openxmlformats-officedocument.presentationml.slideLayout+xml"/>
  <Override PartName="/ppt/slideLayouts/slideLayout7.xml" ContentType="application/vnd.openxmlformats-officedocument.presentationml.slideLayout+xml"/>
  <Override PartName="/ppt/slides/slide15.xml" ContentType="application/vnd.openxmlformats-officedocument.presentationml.slide+xml"/>
  <Override PartName="/ppt/slideLayouts/slideLayout62.xml" ContentType="application/vnd.openxmlformats-officedocument.presentationml.slideLayout+xml"/>
  <Override PartName="/ppt/slides/slide19.xml" ContentType="application/vnd.openxmlformats-officedocument.presentationml.slide+xml"/>
  <Override PartName="/ppt/slides/slide11.xml" ContentType="application/vnd.openxmlformats-officedocument.presentationml.slide+xml"/>
  <Override PartName="/ppt/slideLayouts/slideLayout69.xml" ContentType="application/vnd.openxmlformats-officedocument.presentationml.slideLayout+xml"/>
  <Override PartName="/ppt/slideLayouts/slideLayout65.xml" ContentType="application/vnd.openxmlformats-officedocument.presentationml.slideLayout+xml"/>
  <Override PartName="/ppt/notesMasters/notesMaster1.xml" ContentType="application/vnd.openxmlformats-officedocument.presentationml.notesMaster+xml"/>
  <Override PartName="/ppt/slideLayouts/slideLayout3.xml" ContentType="application/vnd.openxmlformats-officedocument.presentationml.slideLayout+xml"/>
  <Default Extension="rels" ContentType="application/vnd.openxmlformats-package.relationships+xml"/>
  <Override PartName="/ppt/slideLayouts/slideLayout59.xml" ContentType="application/vnd.openxmlformats-officedocument.presentationml.slideLayout+xml"/>
  <Override PartName="/ppt/slideLayouts/slideLayout55.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4.xml" ContentType="application/vnd.openxmlformats-officedocument.presentationml.slideLayout+xml"/>
  <Override PartName="/ppt/slideLayouts/slideLayout40.xml" ContentType="application/vnd.openxmlformats-officedocument.presentationml.slideLayout+xml"/>
  <Override PartName="/ppt/slideMasters/slideMaster1.xml" ContentType="application/vnd.openxmlformats-officedocument.presentationml.slideMaster+xml"/>
  <Override PartName="/ppt/slideLayouts/slideLayout38.xml" ContentType="application/vnd.openxmlformats-officedocument.presentationml.slideLayout+xml"/>
  <Override PartName="/ppt/tableStyles.xml" ContentType="application/vnd.openxmlformats-officedocument.presentationml.tableStyles+xml"/>
  <Override PartName="/ppt/slides/slide2.xml" ContentType="application/vnd.openxmlformats-officedocument.presentationml.slide+xml"/>
  <Override PartName="/ppt/slideLayouts/slideLayout30.xml" ContentType="application/vnd.openxmlformats-officedocument.presentationml.slideLayout+xml"/>
  <Override PartName="/ppt/slides/slide6.xml" ContentType="application/vnd.openxmlformats-officedocument.presentationml.slide+xml"/>
  <Override PartName="/ppt/slideLayouts/slideLayout34.xml" ContentType="application/vnd.openxmlformats-officedocument.presentationml.slideLayout+xml"/>
  <Override PartName="/ppt/slideLayouts/slideLayout27.xml" ContentType="application/vnd.openxmlformats-officedocument.presentationml.slideLayout+xml"/>
  <Override PartName="/ppt/slideLayouts/slideLayout23.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80.xml" ContentType="application/vnd.openxmlformats-officedocument.presentationml.slideLayout+xml"/>
  <Override PartName="/ppt/handoutMasters/handoutMaster1.xml" ContentType="application/vnd.openxmlformats-officedocument.presentationml.handoutMaster+xml"/>
  <Override PartName="/ppt/slides/slide23.xml" ContentType="application/vnd.openxmlformats-officedocument.presentationml.slide+xml"/>
  <Override PartName="/ppt/slideLayouts/slideLayout77.xml" ContentType="application/vnd.openxmlformats-officedocument.presentationml.slideLayout+xml"/>
  <Override PartName="/ppt/slideLayouts/slideLayout73.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s/slide12.xml" ContentType="application/vnd.openxmlformats-officedocument.presentationml.slide+xml"/>
  <Override PartName="/ppt/slides/slide16.xml" ContentType="application/vnd.openxmlformats-officedocument.presentationml.slide+xml"/>
  <Override PartName="/ppt/slideLayouts/slideLayout63.xml" ContentType="application/vnd.openxmlformats-officedocument.presentationml.slideLayout+xml"/>
  <Override PartName="/ppt/slideLayouts/slideLayout66.xml" ContentType="application/vnd.openxmlformats-officedocument.presentationml.slideLayout+xml"/>
  <Override PartName="/ppt/notesSlides/notesSlide1.xml" ContentType="application/vnd.openxmlformats-officedocument.presentationml.notesSlide+xml"/>
  <Override PartName="/ppt/slideLayouts/slideLayout56.xml" ContentType="application/vnd.openxmlformats-officedocument.presentationml.slideLayout+xml"/>
  <Override PartName="/ppt/slideLayouts/slideLayout52.xml" ContentType="application/vnd.openxmlformats-officedocument.presentationml.slideLayout+xml"/>
  <Override PartName="/ppt/theme/theme1.xml" ContentType="application/vnd.openxmlformats-officedocument.theme+xml"/>
  <Override PartName="/ppt/theme/theme5.xml" ContentType="application/vnd.openxmlformats-officedocument.theme+xml"/>
  <Default Extension="bin" ContentType="application/vnd.openxmlformats-officedocument.presentationml.printerSettings"/>
  <Override PartName="/ppt/slideLayouts/slideLayout49.xml" ContentType="application/vnd.openxmlformats-officedocument.presentationml.slideLayout+xml"/>
  <Override PartName="/ppt/slideLayouts/slideLayout45.xml" ContentType="application/vnd.openxmlformats-officedocument.presentationml.slideLayout+xml"/>
  <Override PartName="/ppt/slideLayouts/slideLayout41.xml" ContentType="application/vnd.openxmlformats-officedocument.presentationml.slideLayout+xml"/>
  <Override PartName="/ppt/slides/slide7.xml" ContentType="application/vnd.openxmlformats-officedocument.presentationml.slide+xml"/>
  <Override PartName="/ppt/slideMasters/slideMaster2.xml" ContentType="application/vnd.openxmlformats-officedocument.presentationml.slideMaster+xml"/>
  <Override PartName="/ppt/slideLayouts/slideLayout35.xml" ContentType="application/vnd.openxmlformats-officedocument.presentationml.slideLayout+xml"/>
  <Override PartName="/ppt/slideLayouts/slideLayout31.xml" ContentType="application/vnd.openxmlformats-officedocument.presentationml.slideLayout+xml"/>
  <Override PartName="/ppt/slideLayouts/slideLayout39.xml" ContentType="application/vnd.openxmlformats-officedocument.presentationml.slideLayout+xml"/>
  <Override PartName="/ppt/viewProps.xml" ContentType="application/vnd.openxmlformats-officedocument.presentationml.viewProps+xml"/>
  <Override PartName="/ppt/slides/slide3.xml" ContentType="application/vnd.openxmlformats-officedocument.presentationml.slide+xml"/>
  <Override PartName="/docProps/app.xml" ContentType="application/vnd.openxmlformats-officedocument.extended-properties+xml"/>
  <Override PartName="/ppt/slideLayouts/slideLayout28.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Default Extension="jpeg" ContentType="image/jpeg"/>
  <Override PartName="/ppt/slides/slide24.xml" ContentType="application/vnd.openxmlformats-officedocument.presentationml.slide+xml"/>
  <Override PartName="/ppt/slides/slide20.xml" ContentType="application/vnd.openxmlformats-officedocument.presentationml.slide+xml"/>
  <Override PartName="/ppt/slideLayouts/slideLayout78.xml" ContentType="application/vnd.openxmlformats-officedocument.presentationml.slideLayout+xml"/>
  <Override PartName="/ppt/slideLayouts/slideLayout74.xml" ContentType="application/vnd.openxmlformats-officedocument.presentationml.slideLayout+xml"/>
  <Override PartName="/ppt/slideLayouts/slideLayout70.xml" ContentType="application/vnd.openxmlformats-officedocument.presentationml.slideLayout+xml"/>
  <Override PartName="/ppt/presProps.xml" ContentType="application/vnd.openxmlformats-officedocument.presentationml.presProps+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s/slide17.xml" ContentType="application/vnd.openxmlformats-officedocument.presentationml.slide+xml"/>
  <Override PartName="/ppt/slideLayouts/slideLayout64.xml" ContentType="application/vnd.openxmlformats-officedocument.presentationml.slideLayout+xml"/>
  <Override PartName="/ppt/slideLayouts/slideLayout1.xml" ContentType="application/vnd.openxmlformats-officedocument.presentationml.slideLayout+xml"/>
  <Override PartName="/ppt/slides/slide13.xml" ContentType="application/vnd.openxmlformats-officedocument.presentationml.slide+xml"/>
  <Override PartName="/ppt/slideLayouts/slideLayout67.xml" ContentType="application/vnd.openxmlformats-officedocument.presentationml.slideLayout+xml"/>
  <Override PartName="/ppt/slideLayouts/slideLayout60.xml" ContentType="application/vnd.openxmlformats-officedocument.presentationml.slideLayout+xml"/>
  <Override PartName="/docProps/core.xml" ContentType="application/vnd.openxmlformats-package.core-properties+xml"/>
  <Override PartName="/ppt/notesSlides/notesSlide2.xml" ContentType="application/vnd.openxmlformats-officedocument.presentationml.notesSlide+xml"/>
  <Default Extension="xml" ContentType="application/xml"/>
  <Override PartName="/ppt/slideLayouts/slideLayout57.xml" ContentType="application/vnd.openxmlformats-officedocument.presentationml.slideLayout+xml"/>
  <Override PartName="/ppt/theme/theme6.xml" ContentType="application/vnd.openxmlformats-officedocument.theme+xml"/>
  <Override PartName="/ppt/theme/theme2.xml" ContentType="application/vnd.openxmlformats-officedocument.theme+xml"/>
  <Override PartName="/ppt/slideLayouts/slideLayout53.xml" ContentType="application/vnd.openxmlformats-officedocument.presentationml.slideLayout+xml"/>
  <Override PartName="/ppt/slideLayouts/slideLayout46.xml" ContentType="application/vnd.openxmlformats-officedocument.presentationml.slideLayout+xml"/>
  <Override PartName="/ppt/slideLayouts/slideLayout42.xml" ContentType="application/vnd.openxmlformats-officedocument.presentationml.slideLayout+xml"/>
  <Override PartName="/ppt/slideMasters/slideMaster3.xml" ContentType="application/vnd.openxmlformats-officedocument.presentationml.slideMaster+xml"/>
  <Override PartName="/ppt/slides/slide4.xml" ContentType="application/vnd.openxmlformats-officedocument.presentationml.slide+xml"/>
  <Override PartName="/ppt/slides/slide8.xml" ContentType="application/vnd.openxmlformats-officedocument.presentationml.slide+xml"/>
  <Override PartName="/ppt/slideLayouts/slideLayout32.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25.xml" ContentType="application/vnd.openxmlformats-officedocument.presentationml.slideLayout+xml"/>
  <Override PartName="/ppt/slideLayouts/slideLayout21.xml" ContentType="application/vnd.openxmlformats-officedocument.presentationml.slideLayout+xml"/>
  <Override PartName="/ppt/presentation.xml" ContentType="application/vnd.openxmlformats-officedocument.presentationml.presentation.main+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s/slide25.xml" ContentType="application/vnd.openxmlformats-officedocument.presentationml.slide+xml"/>
  <Override PartName="/ppt/slides/slide21.xml" ContentType="application/vnd.openxmlformats-officedocument.presentationml.slide+xml"/>
  <Override PartName="/ppt/slideLayouts/slideLayout79.xml" ContentType="application/vnd.openxmlformats-officedocument.presentationml.slideLayout+xml"/>
  <Override PartName="/ppt/slideLayouts/slideLayout75.xml" ContentType="application/vnd.openxmlformats-officedocument.presentationml.slideLayout+xml"/>
  <Override PartName="/ppt/slideLayouts/slideLayout71.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s/slide10.xml" ContentType="application/vnd.openxmlformats-officedocument.presentationml.slide+xml"/>
  <Override PartName="/ppt/slides/slide14.xml" ContentType="application/vnd.openxmlformats-officedocument.presentationml.slide+xml"/>
  <Override PartName="/ppt/slideLayouts/slideLayout61.xml" ContentType="application/vnd.openxmlformats-officedocument.presentationml.slideLayout+xml"/>
  <Override PartName="/ppt/slideLayouts/slideLayout68.xml" ContentType="application/vnd.openxmlformats-officedocument.presentationml.slideLayout+xml"/>
  <Override PartName="/ppt/slides/slide18.xml" ContentType="application/vnd.openxmlformats-officedocument.presentationml.slide+xml"/>
  <Override PartName="/ppt/notesSlides/notesSlide3.xml" ContentType="application/vnd.openxmlformats-officedocument.presentationml.notesSlide+xml"/>
  <Override PartName="/ppt/slideLayouts/slideLayout58.xml" ContentType="application/vnd.openxmlformats-officedocument.presentationml.slideLayout+xml"/>
  <Override PartName="/ppt/slideLayouts/slideLayout54.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3.xml" ContentType="application/vnd.openxmlformats-officedocument.presentationml.slideLayout+xml"/>
  <Override PartName="/ppt/slides/slide9.xml" ContentType="application/vnd.openxmlformats-officedocument.presentationml.slide+xml"/>
  <Override PartName="/ppt/slides/slide5.xml" ContentType="application/vnd.openxmlformats-officedocument.presentationml.slide+xml"/>
  <Override PartName="/ppt/slideLayouts/slideLayout37.xml" ContentType="application/vnd.openxmlformats-officedocument.presentationml.slideLayout+xml"/>
  <Override PartName="/ppt/slideLayouts/slideLayout33.xml" ContentType="application/vnd.openxmlformats-officedocument.presentationml.slideLayout+xml"/>
  <Override PartName="/ppt/slides/slide1.xml" ContentType="application/vnd.openxmlformats-officedocument.presentationml.slide+xml"/>
  <Override PartName="/ppt/slideMasters/slideMaster4.xml" ContentType="application/vnd.openxmlformats-officedocument.presentationml.slideMaster+xml"/>
  <Override PartName="/ppt/slideLayouts/slideLayout26.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0" r:id="rId1"/>
    <p:sldMasterId id="2147483851" r:id="rId2"/>
    <p:sldMasterId id="2147483893" r:id="rId3"/>
    <p:sldMasterId id="2147483914" r:id="rId4"/>
  </p:sldMasterIdLst>
  <p:notesMasterIdLst>
    <p:notesMasterId r:id="rId30"/>
  </p:notesMasterIdLst>
  <p:handoutMasterIdLst>
    <p:handoutMasterId r:id="rId31"/>
  </p:handoutMasterIdLst>
  <p:sldIdLst>
    <p:sldId id="293" r:id="rId5"/>
    <p:sldId id="294" r:id="rId6"/>
    <p:sldId id="295" r:id="rId7"/>
    <p:sldId id="296" r:id="rId8"/>
    <p:sldId id="297" r:id="rId9"/>
    <p:sldId id="298" r:id="rId10"/>
    <p:sldId id="299" r:id="rId11"/>
    <p:sldId id="288" r:id="rId12"/>
    <p:sldId id="283" r:id="rId13"/>
    <p:sldId id="277" r:id="rId14"/>
    <p:sldId id="278" r:id="rId15"/>
    <p:sldId id="279" r:id="rId16"/>
    <p:sldId id="280" r:id="rId17"/>
    <p:sldId id="300" r:id="rId18"/>
    <p:sldId id="301" r:id="rId19"/>
    <p:sldId id="303" r:id="rId20"/>
    <p:sldId id="304" r:id="rId21"/>
    <p:sldId id="305" r:id="rId22"/>
    <p:sldId id="306" r:id="rId23"/>
    <p:sldId id="307" r:id="rId24"/>
    <p:sldId id="308" r:id="rId25"/>
    <p:sldId id="309" r:id="rId26"/>
    <p:sldId id="310" r:id="rId27"/>
    <p:sldId id="311" r:id="rId28"/>
    <p:sldId id="302"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8" d="100"/>
          <a:sy n="98" d="100"/>
        </p:scale>
        <p:origin x="-5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 Type="http://schemas.openxmlformats.org/officeDocument/2006/relationships/slideMaster" Target="slideMasters/slideMaster1.xml"/><Relationship Id="rId19" Type="http://schemas.openxmlformats.org/officeDocument/2006/relationships/slide" Target="slides/slide15.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8" Type="http://schemas.openxmlformats.org/officeDocument/2006/relationships/slide" Target="slides/slide1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1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1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03C00B-9A9F-2945-9B16-8145B1344B5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2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2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108FFD-FD27-8743-ABF3-913BA2BB70F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Medication should not be considered stand-alone treatment</a:t>
            </a:r>
            <a:endParaRPr lang="en-US" dirty="0"/>
          </a:p>
        </p:txBody>
      </p:sp>
      <p:sp>
        <p:nvSpPr>
          <p:cNvPr id="4" name="Slide Number Placeholder 3"/>
          <p:cNvSpPr>
            <a:spLocks noGrp="1"/>
          </p:cNvSpPr>
          <p:nvPr>
            <p:ph type="sldNum" sz="quarter" idx="10"/>
          </p:nvPr>
        </p:nvSpPr>
        <p:spPr/>
        <p:txBody>
          <a:bodyPr/>
          <a:lstStyle/>
          <a:p>
            <a:fld id="{62108FFD-FD27-8743-ABF3-913BA2BB70F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tough” approach </a:t>
            </a:r>
            <a:r>
              <a:rPr lang="en-US" baseline="0" dirty="0" smtClean="0"/>
              <a:t> - Scared Straight actually significantly worsens symptoms of CD</a:t>
            </a:r>
            <a:endParaRPr lang="en-US" dirty="0"/>
          </a:p>
        </p:txBody>
      </p:sp>
      <p:sp>
        <p:nvSpPr>
          <p:cNvPr id="4" name="Slide Number Placeholder 3"/>
          <p:cNvSpPr>
            <a:spLocks noGrp="1"/>
          </p:cNvSpPr>
          <p:nvPr>
            <p:ph type="sldNum" sz="quarter" idx="10"/>
          </p:nvPr>
        </p:nvSpPr>
        <p:spPr/>
        <p:txBody>
          <a:bodyPr/>
          <a:lstStyle/>
          <a:p>
            <a:fld id="{62108FFD-FD27-8743-ABF3-913BA2BB70FB}"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Responders</a:t>
            </a:r>
            <a:r>
              <a:rPr lang="en-US" baseline="0" dirty="0" smtClean="0"/>
              <a:t> scored below cut-off at post, non-responders still above cut-off at post</a:t>
            </a:r>
            <a:endParaRPr lang="en-US" dirty="0"/>
          </a:p>
        </p:txBody>
      </p:sp>
      <p:sp>
        <p:nvSpPr>
          <p:cNvPr id="4" name="Slide Number Placeholder 3"/>
          <p:cNvSpPr>
            <a:spLocks noGrp="1"/>
          </p:cNvSpPr>
          <p:nvPr>
            <p:ph type="sldNum" sz="quarter" idx="10"/>
          </p:nvPr>
        </p:nvSpPr>
        <p:spPr/>
        <p:txBody>
          <a:bodyPr/>
          <a:lstStyle/>
          <a:p>
            <a:fld id="{62108FFD-FD27-8743-ABF3-913BA2BB70FB}"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0EF46-CBDB-C340-B092-1E79D9BD8E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55F99-2F33-3F45-AAC2-41C4ECDC76F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3F1EA61-C85D-2747-996A-F2BBC53D9FAE}"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CF06-F85C-A340-8F62-7E0AD0B888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5F420-1B30-E74E-AE3D-D577651D5904}"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3C3B-688D-5E44-9DB6-C5F646979C8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72C-7E09-7A48-825C-27C753D1849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35685862-8E9D-5A40-BA93-DDA3EC69CBA9}"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B9139-CC43-A848-9323-375A1F8090E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A242E-5F6D-A247-9283-243649C6497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51C68-5319-E04E-8226-4E86C666E44C}"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A88B7-4B73-B340-B09C-02E365CB799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81431BF-E28A-FF46-A13D-1EAF9DB66124}"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C8774-A129-DF44-9C68-ADD5D80861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686F9-7510-1647-8BCE-A72006DAC6DF}"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A27B0-15C6-B342-9903-1A32078BB51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4AF7F0F-235D-564B-9496-C0B5B15F96C2}"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21BFA-9565-1045-9D44-AF4747032F7D}"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BB953-FA89-894D-A224-1E6AEFCE8BEE}"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EDE9C43E-7465-5748-A9FB-AFF5989EAEE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5F705-E42C-4C4D-A7BC-35EC27B9FF9E}"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CB389-3CE1-6741-A50D-B0B3481B4ED9}"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5814511-718D-7547-9959-79B6158D0ACD}"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002D1-189F-1744-AD64-7BF0C6D7B2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AE4F8-D643-144C-A9C1-DC8871E87518}"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2D16E-D4F9-8149-B3A5-BA2E970CA32A}"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ACC7-BABF-F145-A361-33A3B0D9B428}"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06C19708-2F1B-F44F-A4E2-E4FB46EFCC09}"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2A6EA-F3C2-844E-BE74-935DF5F2C7EA}"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23E62-6FCC-8A42-A95C-5EB98E66636D}"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A04C5-BB6E-674F-839E-022EBC0C006F}"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5750E-5BEB-4348-9DC8-9DAF26D2B48A}"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7C2DD-8227-0F40-90CC-D193E9BEDD8A}"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8B937B3-32AA-BA49-BF3F-B270505AF6B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45104-8E39-BF44-BAD8-8D6ACDC6D3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130C-CF18-3C47-B964-AF230C20EFE0}"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9" Type="http://schemas.openxmlformats.org/officeDocument/2006/relationships/slideLayout" Target="../slideLayouts/slideLayout1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9" Type="http://schemas.openxmlformats.org/officeDocument/2006/relationships/slideLayout" Target="../slideLayouts/slideLayout39.xml"/><Relationship Id="rId20" Type="http://schemas.openxmlformats.org/officeDocument/2006/relationships/slideLayout" Target="../slideLayouts/slideLayout40.xml"/><Relationship Id="rId21" Type="http://schemas.openxmlformats.org/officeDocument/2006/relationships/theme" Target="../theme/theme2.xml"/><Relationship Id="rId10" Type="http://schemas.openxmlformats.org/officeDocument/2006/relationships/slideLayout" Target="../slideLayouts/slideLayout30.xml"/><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slideLayout" Target="../slideLayouts/slideLayout34.xml"/><Relationship Id="rId15" Type="http://schemas.openxmlformats.org/officeDocument/2006/relationships/slideLayout" Target="../slideLayouts/slideLayout35.xml"/><Relationship Id="rId16" Type="http://schemas.openxmlformats.org/officeDocument/2006/relationships/slideLayout" Target="../slideLayouts/slideLayout36.xml"/><Relationship Id="rId17" Type="http://schemas.openxmlformats.org/officeDocument/2006/relationships/slideLayout" Target="../slideLayouts/slideLayout37.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8"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19" Type="http://schemas.openxmlformats.org/officeDocument/2006/relationships/slideLayout" Target="../slideLayouts/slideLayout59.xml"/><Relationship Id="rId20" Type="http://schemas.openxmlformats.org/officeDocument/2006/relationships/slideLayout" Target="../slideLayouts/slideLayout60.xml"/><Relationship Id="rId21" Type="http://schemas.openxmlformats.org/officeDocument/2006/relationships/theme" Target="../theme/theme3.xml"/><Relationship Id="rId10" Type="http://schemas.openxmlformats.org/officeDocument/2006/relationships/slideLayout" Target="../slideLayouts/slideLayout50.xml"/><Relationship Id="rId11" Type="http://schemas.openxmlformats.org/officeDocument/2006/relationships/slideLayout" Target="../slideLayouts/slideLayout51.xml"/><Relationship Id="rId12" Type="http://schemas.openxmlformats.org/officeDocument/2006/relationships/slideLayout" Target="../slideLayouts/slideLayout52.xml"/><Relationship Id="rId13" Type="http://schemas.openxmlformats.org/officeDocument/2006/relationships/slideLayout" Target="../slideLayouts/slideLayout53.xml"/><Relationship Id="rId14" Type="http://schemas.openxmlformats.org/officeDocument/2006/relationships/slideLayout" Target="../slideLayouts/slideLayout54.xml"/><Relationship Id="rId15" Type="http://schemas.openxmlformats.org/officeDocument/2006/relationships/slideLayout" Target="../slideLayouts/slideLayout55.xml"/><Relationship Id="rId16" Type="http://schemas.openxmlformats.org/officeDocument/2006/relationships/slideLayout" Target="../slideLayouts/slideLayout56.xml"/><Relationship Id="rId17" Type="http://schemas.openxmlformats.org/officeDocument/2006/relationships/slideLayout" Target="../slideLayouts/slideLayout57.xml"/><Relationship Id="rId1" Type="http://schemas.openxmlformats.org/officeDocument/2006/relationships/slideLayout" Target="../slideLayouts/slideLayout41.xml"/><Relationship Id="rId2" Type="http://schemas.openxmlformats.org/officeDocument/2006/relationships/slideLayout" Target="../slideLayouts/slideLayout42.xml"/><Relationship Id="rId3" Type="http://schemas.openxmlformats.org/officeDocument/2006/relationships/slideLayout" Target="../slideLayouts/slideLayout43.xml"/><Relationship Id="rId4" Type="http://schemas.openxmlformats.org/officeDocument/2006/relationships/slideLayout" Target="../slideLayouts/slideLayout44.xml"/><Relationship Id="rId5" Type="http://schemas.openxmlformats.org/officeDocument/2006/relationships/slideLayout" Target="../slideLayouts/slideLayout45.xml"/><Relationship Id="rId6" Type="http://schemas.openxmlformats.org/officeDocument/2006/relationships/slideLayout" Target="../slideLayouts/slideLayout46.xml"/><Relationship Id="rId7" Type="http://schemas.openxmlformats.org/officeDocument/2006/relationships/slideLayout" Target="../slideLayouts/slideLayout47.xml"/><Relationship Id="rId8" Type="http://schemas.openxmlformats.org/officeDocument/2006/relationships/slideLayout" Target="../slideLayouts/slideLayout48.xml"/><Relationship Id="rId9" Type="http://schemas.openxmlformats.org/officeDocument/2006/relationships/slideLayout" Target="../slideLayouts/slideLayout49.xml"/><Relationship Id="rId18" Type="http://schemas.openxmlformats.org/officeDocument/2006/relationships/slideLayout" Target="../slideLayouts/slideLayout58.xml"/></Relationships>
</file>

<file path=ppt/slideMasters/_rels/slideMaster4.xml.rels><?xml version="1.0" encoding="UTF-8" standalone="yes"?>
<Relationships xmlns="http://schemas.openxmlformats.org/package/2006/relationships"><Relationship Id="rId19" Type="http://schemas.openxmlformats.org/officeDocument/2006/relationships/slideLayout" Target="../slideLayouts/slideLayout79.xml"/><Relationship Id="rId20" Type="http://schemas.openxmlformats.org/officeDocument/2006/relationships/slideLayout" Target="../slideLayouts/slideLayout80.xml"/><Relationship Id="rId21" Type="http://schemas.openxmlformats.org/officeDocument/2006/relationships/theme" Target="../theme/theme4.xml"/><Relationship Id="rId10" Type="http://schemas.openxmlformats.org/officeDocument/2006/relationships/slideLayout" Target="../slideLayouts/slideLayout70.xml"/><Relationship Id="rId11" Type="http://schemas.openxmlformats.org/officeDocument/2006/relationships/slideLayout" Target="../slideLayouts/slideLayout71.xml"/><Relationship Id="rId12" Type="http://schemas.openxmlformats.org/officeDocument/2006/relationships/slideLayout" Target="../slideLayouts/slideLayout72.xml"/><Relationship Id="rId13" Type="http://schemas.openxmlformats.org/officeDocument/2006/relationships/slideLayout" Target="../slideLayouts/slideLayout73.xml"/><Relationship Id="rId14" Type="http://schemas.openxmlformats.org/officeDocument/2006/relationships/slideLayout" Target="../slideLayouts/slideLayout74.xml"/><Relationship Id="rId15" Type="http://schemas.openxmlformats.org/officeDocument/2006/relationships/slideLayout" Target="../slideLayouts/slideLayout75.xml"/><Relationship Id="rId16" Type="http://schemas.openxmlformats.org/officeDocument/2006/relationships/slideLayout" Target="../slideLayouts/slideLayout76.xml"/><Relationship Id="rId17" Type="http://schemas.openxmlformats.org/officeDocument/2006/relationships/slideLayout" Target="../slideLayouts/slideLayout77.xml"/><Relationship Id="rId1" Type="http://schemas.openxmlformats.org/officeDocument/2006/relationships/slideLayout" Target="../slideLayouts/slideLayout61.xml"/><Relationship Id="rId2" Type="http://schemas.openxmlformats.org/officeDocument/2006/relationships/slideLayout" Target="../slideLayouts/slideLayout62.xml"/><Relationship Id="rId3" Type="http://schemas.openxmlformats.org/officeDocument/2006/relationships/slideLayout" Target="../slideLayouts/slideLayout63.xml"/><Relationship Id="rId4" Type="http://schemas.openxmlformats.org/officeDocument/2006/relationships/slideLayout" Target="../slideLayouts/slideLayout64.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 Id="rId9" Type="http://schemas.openxmlformats.org/officeDocument/2006/relationships/slideLayout" Target="../slideLayouts/slideLayout69.xml"/><Relationship Id="rId18"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 id="2147483849" r:id="rId19"/>
    <p:sldLayoutId id="214748385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 id="2147483868" r:id="rId17"/>
    <p:sldLayoutId id="2147483869" r:id="rId18"/>
    <p:sldLayoutId id="2147483870" r:id="rId19"/>
    <p:sldLayoutId id="2147483871"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 id="214748391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 id="2147483929" r:id="rId15"/>
    <p:sldLayoutId id="2147483930" r:id="rId16"/>
    <p:sldLayoutId id="2147483931" r:id="rId17"/>
    <p:sldLayoutId id="2147483932" r:id="rId18"/>
    <p:sldLayoutId id="2147483933" r:id="rId19"/>
    <p:sldLayoutId id="214748393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533400" y="762000"/>
            <a:ext cx="4038600" cy="933450"/>
          </a:xfrm>
        </p:spPr>
        <p:txBody>
          <a:bodyPr>
            <a:normAutofit fontScale="90000"/>
          </a:bodyPr>
          <a:lstStyle/>
          <a:p>
            <a:r>
              <a:rPr lang="en-US" sz="3556" dirty="0" smtClean="0">
                <a:solidFill>
                  <a:schemeClr val="bg1"/>
                </a:solidFill>
              </a:rPr>
              <a:t>Conduct Disorder</a:t>
            </a:r>
            <a:br>
              <a:rPr lang="en-US" sz="3556" dirty="0" smtClean="0">
                <a:solidFill>
                  <a:schemeClr val="bg1"/>
                </a:solidFill>
              </a:rPr>
            </a:br>
            <a:r>
              <a:rPr lang="en-US" sz="4000" dirty="0" smtClean="0"/>
              <a:t/>
            </a:r>
            <a:br>
              <a:rPr lang="en-US" sz="4000" dirty="0" smtClean="0"/>
            </a:br>
            <a:endParaRPr lang="en-US" sz="4000" dirty="0">
              <a:solidFill>
                <a:schemeClr val="bg1"/>
              </a:solidFill>
            </a:endParaRPr>
          </a:p>
        </p:txBody>
      </p:sp>
      <p:sp>
        <p:nvSpPr>
          <p:cNvPr id="125955" name="Rectangle 3"/>
          <p:cNvSpPr>
            <a:spLocks noGrp="1" noChangeArrowheads="1"/>
          </p:cNvSpPr>
          <p:nvPr>
            <p:ph type="subTitle" idx="1"/>
          </p:nvPr>
        </p:nvSpPr>
        <p:spPr>
          <a:xfrm>
            <a:off x="304800" y="4724401"/>
            <a:ext cx="8534400" cy="1586752"/>
          </a:xfrm>
        </p:spPr>
        <p:txBody>
          <a:bodyPr>
            <a:normAutofit fontScale="85000" lnSpcReduction="20000"/>
          </a:bodyPr>
          <a:lstStyle/>
          <a:p>
            <a:pPr algn="ctr"/>
            <a:r>
              <a:rPr lang="en-US" dirty="0" smtClean="0"/>
              <a:t>University of Utah, Department of Educational Psychology</a:t>
            </a:r>
          </a:p>
          <a:p>
            <a:pPr algn="ctr"/>
            <a:endParaRPr lang="en-US" dirty="0" smtClean="0"/>
          </a:p>
          <a:p>
            <a:pPr algn="ctr"/>
            <a:r>
              <a:rPr lang="en-US" dirty="0" smtClean="0"/>
              <a:t>Training School Psychologists to be Experts in Evidence Based Practices for Tertiary Students with Serious Emotional Disturbance/Behavior Disorders </a:t>
            </a:r>
          </a:p>
          <a:p>
            <a:pPr algn="ctr"/>
            <a:endParaRPr lang="en-US" dirty="0" smtClean="0"/>
          </a:p>
          <a:p>
            <a:pPr algn="ctr"/>
            <a:r>
              <a:rPr lang="en-US" i="1" dirty="0" smtClean="0"/>
              <a:t>US Office of Education 84.325K</a:t>
            </a:r>
          </a:p>
          <a:p>
            <a:pPr algn="ctr"/>
            <a:endParaRPr lang="en-US" i="1" dirty="0" smtClean="0"/>
          </a:p>
          <a:p>
            <a:pPr algn="ctr"/>
            <a:r>
              <a:rPr lang="en-US" dirty="0" smtClean="0"/>
              <a:t>H325K080308</a:t>
            </a:r>
          </a:p>
          <a:p>
            <a:pPr algn="ctr">
              <a:buFont typeface="Wingdings" charset="2"/>
              <a:buNone/>
            </a:pPr>
            <a:endParaRPr lang="en-US" dirty="0" smtClean="0">
              <a:effectLst/>
            </a:endParaRPr>
          </a:p>
          <a:p>
            <a:endParaRPr lang="en-US" dirty="0"/>
          </a:p>
        </p:txBody>
      </p:sp>
      <p:sp>
        <p:nvSpPr>
          <p:cNvPr id="4" name="TextBox 3"/>
          <p:cNvSpPr txBox="1"/>
          <p:nvPr/>
        </p:nvSpPr>
        <p:spPr>
          <a:xfrm>
            <a:off x="6781800" y="2743200"/>
            <a:ext cx="1981200" cy="1200329"/>
          </a:xfrm>
          <a:prstGeom prst="rect">
            <a:avLst/>
          </a:prstGeom>
          <a:noFill/>
        </p:spPr>
        <p:txBody>
          <a:bodyPr wrap="square" rtlCol="0">
            <a:spAutoFit/>
          </a:bodyPr>
          <a:lstStyle/>
          <a:p>
            <a:r>
              <a:rPr lang="en-US" dirty="0" smtClean="0">
                <a:solidFill>
                  <a:schemeClr val="bg2"/>
                </a:solidFill>
              </a:rPr>
              <a:t>Presented by Julia Hood</a:t>
            </a:r>
          </a:p>
          <a:p>
            <a:r>
              <a:rPr lang="en-US" dirty="0" smtClean="0">
                <a:solidFill>
                  <a:schemeClr val="bg2"/>
                </a:solidFill>
              </a:rPr>
              <a:t>5/5/09</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smtClean="0"/>
              <a:t>Assessment of Conduct Disorder</a:t>
            </a:r>
            <a:endParaRPr lang="en-US" dirty="0"/>
          </a:p>
        </p:txBody>
      </p:sp>
      <p:sp>
        <p:nvSpPr>
          <p:cNvPr id="5" name="Content Placeholder 4"/>
          <p:cNvSpPr>
            <a:spLocks noGrp="1"/>
          </p:cNvSpPr>
          <p:nvPr>
            <p:ph idx="1"/>
          </p:nvPr>
        </p:nvSpPr>
        <p:spPr/>
        <p:txBody>
          <a:bodyPr/>
          <a:lstStyle/>
          <a:p>
            <a:r>
              <a:rPr lang="en-US" dirty="0" smtClean="0"/>
              <a:t>Structured interviews</a:t>
            </a:r>
          </a:p>
          <a:p>
            <a:r>
              <a:rPr lang="en-US" dirty="0" smtClean="0"/>
              <a:t>Behavior rating scales (BASC, CBCL, ASEBA, ECBI, etc.)</a:t>
            </a:r>
          </a:p>
          <a:p>
            <a:r>
              <a:rPr lang="en-US" dirty="0" smtClean="0"/>
              <a:t>Functional behavior assessments</a:t>
            </a:r>
          </a:p>
          <a:p>
            <a:r>
              <a:rPr lang="en-US" dirty="0" smtClean="0"/>
              <a:t>Personality tests (MMPI-A, MACI)</a:t>
            </a:r>
          </a:p>
          <a:p>
            <a:r>
              <a:rPr lang="en-US" dirty="0" smtClean="0"/>
              <a:t>Behavior observations</a:t>
            </a:r>
          </a:p>
          <a:p>
            <a:r>
              <a:rPr lang="en-US" dirty="0" smtClean="0"/>
              <a:t>Developmental/medical history</a:t>
            </a:r>
          </a:p>
          <a:p>
            <a:r>
              <a:rPr lang="en-US" dirty="0" smtClean="0"/>
              <a:t>Use multiple measures to get more comprehensive data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smtClean="0"/>
              <a:t>Treatment Options for Conduct Disorder</a:t>
            </a:r>
            <a:r>
              <a:rPr lang="en-US" sz="2400" dirty="0" smtClean="0"/>
              <a:t> (Mash &amp; Barkley, 2006; Frick, 2001)</a:t>
            </a:r>
            <a:endParaRPr lang="en-US" dirty="0"/>
          </a:p>
        </p:txBody>
      </p:sp>
      <p:sp>
        <p:nvSpPr>
          <p:cNvPr id="5" name="Content Placeholder 4"/>
          <p:cNvSpPr>
            <a:spLocks noGrp="1"/>
          </p:cNvSpPr>
          <p:nvPr>
            <p:ph idx="1"/>
          </p:nvPr>
        </p:nvSpPr>
        <p:spPr/>
        <p:txBody>
          <a:bodyPr/>
          <a:lstStyle/>
          <a:p>
            <a:r>
              <a:rPr lang="en-US" dirty="0" smtClean="0"/>
              <a:t>Family-based interventions (parent training)</a:t>
            </a:r>
          </a:p>
          <a:p>
            <a:pPr lvl="1"/>
            <a:r>
              <a:rPr lang="en-US" dirty="0" smtClean="0"/>
              <a:t>Short-term effects</a:t>
            </a:r>
          </a:p>
          <a:p>
            <a:pPr lvl="1"/>
            <a:r>
              <a:rPr lang="en-US" dirty="0" smtClean="0"/>
              <a:t>Helping the Non-compliant Child (HNC)</a:t>
            </a:r>
          </a:p>
          <a:p>
            <a:pPr lvl="1"/>
            <a:r>
              <a:rPr lang="en-US" dirty="0" smtClean="0"/>
              <a:t>Parent-Child Interaction Therapy (PCIT)</a:t>
            </a:r>
          </a:p>
          <a:p>
            <a:pPr lvl="1"/>
            <a:r>
              <a:rPr lang="en-US" dirty="0" smtClean="0"/>
              <a:t>Incredible Years </a:t>
            </a:r>
          </a:p>
          <a:p>
            <a:pPr lvl="1"/>
            <a:r>
              <a:rPr lang="en-US" dirty="0" smtClean="0"/>
              <a:t>Triple P- Positive Parenting Program</a:t>
            </a:r>
          </a:p>
          <a:p>
            <a:pPr lvl="1"/>
            <a:r>
              <a:rPr lang="en-US" dirty="0" smtClean="0"/>
              <a:t>OLSC Training Program</a:t>
            </a:r>
          </a:p>
          <a:p>
            <a:pPr lvl="1"/>
            <a:r>
              <a:rPr lang="en-US" dirty="0" err="1" smtClean="0"/>
              <a:t>Multisystemic</a:t>
            </a:r>
            <a:r>
              <a:rPr lang="en-US" dirty="0" smtClean="0"/>
              <a:t> Therapy (MST)</a:t>
            </a:r>
          </a:p>
          <a:p>
            <a:pPr lvl="1"/>
            <a:r>
              <a:rPr lang="en-US" dirty="0" smtClean="0"/>
              <a:t>Functional Family Therapy (FFT)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2800" dirty="0" smtClean="0"/>
              <a:t>Treatment Options for Conduct Disorder</a:t>
            </a:r>
            <a:r>
              <a:rPr lang="en-US" sz="1800" dirty="0" smtClean="0"/>
              <a:t> </a:t>
            </a:r>
            <a:br>
              <a:rPr lang="en-US" sz="1800" dirty="0" smtClean="0"/>
            </a:br>
            <a:r>
              <a:rPr lang="en-US" sz="1800" dirty="0" smtClean="0"/>
              <a:t>(Mash &amp; Barkley, 2006; Frick, 2001)</a:t>
            </a:r>
            <a:endParaRPr lang="en-US" sz="2800" dirty="0"/>
          </a:p>
        </p:txBody>
      </p:sp>
      <p:sp>
        <p:nvSpPr>
          <p:cNvPr id="104451" name="Rectangle 3"/>
          <p:cNvSpPr>
            <a:spLocks noGrp="1" noChangeArrowheads="1"/>
          </p:cNvSpPr>
          <p:nvPr>
            <p:ph idx="1"/>
          </p:nvPr>
        </p:nvSpPr>
        <p:spPr/>
        <p:txBody>
          <a:bodyPr>
            <a:normAutofit/>
          </a:bodyPr>
          <a:lstStyle/>
          <a:p>
            <a:r>
              <a:rPr lang="en-US" dirty="0" smtClean="0"/>
              <a:t>Skill Training</a:t>
            </a:r>
          </a:p>
          <a:p>
            <a:pPr lvl="1"/>
            <a:r>
              <a:rPr lang="en-US" dirty="0" smtClean="0"/>
              <a:t>Social Skills</a:t>
            </a:r>
          </a:p>
          <a:p>
            <a:pPr lvl="1"/>
            <a:r>
              <a:rPr lang="en-US" dirty="0" smtClean="0"/>
              <a:t>Cognitive Behavioral Skills Training</a:t>
            </a:r>
          </a:p>
          <a:p>
            <a:pPr lvl="1"/>
            <a:r>
              <a:rPr lang="en-US" dirty="0" smtClean="0"/>
              <a:t>Problem-Solving Skills Training</a:t>
            </a:r>
          </a:p>
          <a:p>
            <a:pPr lvl="1"/>
            <a:r>
              <a:rPr lang="en-US" dirty="0" smtClean="0"/>
              <a:t>Anger Management</a:t>
            </a:r>
          </a:p>
          <a:p>
            <a:pPr lvl="1"/>
            <a:r>
              <a:rPr lang="en-US" dirty="0" smtClean="0"/>
              <a:t>Coping-Competence Programs</a:t>
            </a:r>
          </a:p>
          <a:p>
            <a:pPr lvl="1"/>
            <a:r>
              <a:rPr lang="en-US" dirty="0" err="1" smtClean="0"/>
              <a:t>Multicomponent</a:t>
            </a:r>
            <a:r>
              <a:rPr lang="en-US" dirty="0" smtClean="0"/>
              <a:t> Skills Training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smtClean="0"/>
              <a:t>Treatment Options for Conduct Disorder</a:t>
            </a:r>
            <a:r>
              <a:rPr lang="en-US" sz="2400" dirty="0" smtClean="0"/>
              <a:t> (Mash &amp; Barkley, 2006; Frick, 2001)</a:t>
            </a:r>
            <a:endParaRPr lang="en-US" dirty="0"/>
          </a:p>
        </p:txBody>
      </p:sp>
      <p:sp>
        <p:nvSpPr>
          <p:cNvPr id="105475" name="Rectangle 3"/>
          <p:cNvSpPr>
            <a:spLocks noGrp="1" noChangeArrowheads="1"/>
          </p:cNvSpPr>
          <p:nvPr>
            <p:ph idx="1"/>
          </p:nvPr>
        </p:nvSpPr>
        <p:spPr/>
        <p:txBody>
          <a:bodyPr>
            <a:normAutofit/>
          </a:bodyPr>
          <a:lstStyle/>
          <a:p>
            <a:r>
              <a:rPr lang="en-US" dirty="0" smtClean="0"/>
              <a:t>Community-Based Programs</a:t>
            </a:r>
          </a:p>
          <a:p>
            <a:pPr lvl="1"/>
            <a:r>
              <a:rPr lang="en-US" dirty="0" smtClean="0"/>
              <a:t>The Achievement Place Program (Teaching Family Model)</a:t>
            </a:r>
          </a:p>
          <a:p>
            <a:pPr lvl="1"/>
            <a:r>
              <a:rPr lang="en-US" dirty="0" smtClean="0"/>
              <a:t>Treatment Foster Care</a:t>
            </a:r>
          </a:p>
          <a:p>
            <a:pPr lvl="1"/>
            <a:r>
              <a:rPr lang="en-US" dirty="0" smtClean="0"/>
              <a:t>Case Management</a:t>
            </a:r>
          </a:p>
          <a:p>
            <a:pPr lvl="1"/>
            <a:r>
              <a:rPr lang="en-US" dirty="0" smtClean="0"/>
              <a:t>Day Treatment</a:t>
            </a:r>
          </a:p>
          <a:p>
            <a:r>
              <a:rPr lang="en-US" dirty="0" smtClean="0"/>
              <a:t>School-Based Treatment</a:t>
            </a:r>
          </a:p>
          <a:p>
            <a:pPr lvl="1"/>
            <a:r>
              <a:rPr lang="en-US" dirty="0" smtClean="0"/>
              <a:t>Classroom Management</a:t>
            </a:r>
          </a:p>
          <a:p>
            <a:pPr lvl="1"/>
            <a:r>
              <a:rPr lang="en-US" dirty="0" smtClean="0"/>
              <a:t>Involvement in </a:t>
            </a:r>
            <a:r>
              <a:rPr lang="en-US" dirty="0" err="1" smtClean="0"/>
              <a:t>Multicomponent</a:t>
            </a:r>
            <a:r>
              <a:rPr lang="en-US" dirty="0" smtClean="0"/>
              <a:t> Treatments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 for Conduct Disorder</a:t>
            </a:r>
            <a:r>
              <a:rPr lang="en-US" sz="2400" dirty="0" smtClean="0"/>
              <a:t> (</a:t>
            </a:r>
            <a:r>
              <a:rPr lang="en-US" sz="2400" dirty="0" err="1" smtClean="0"/>
              <a:t>Lilienfeld</a:t>
            </a:r>
            <a:r>
              <a:rPr lang="en-US" sz="2400" dirty="0" smtClean="0"/>
              <a:t>, 2005)</a:t>
            </a:r>
            <a:endParaRPr lang="en-US" dirty="0"/>
          </a:p>
        </p:txBody>
      </p:sp>
      <p:sp>
        <p:nvSpPr>
          <p:cNvPr id="3" name="Content Placeholder 2"/>
          <p:cNvSpPr>
            <a:spLocks noGrp="1"/>
          </p:cNvSpPr>
          <p:nvPr>
            <p:ph idx="1"/>
          </p:nvPr>
        </p:nvSpPr>
        <p:spPr/>
        <p:txBody>
          <a:bodyPr/>
          <a:lstStyle/>
          <a:p>
            <a:r>
              <a:rPr lang="en-US" dirty="0" smtClean="0"/>
              <a:t>“Get tough” approaches</a:t>
            </a:r>
          </a:p>
          <a:p>
            <a:pPr lvl="1"/>
            <a:r>
              <a:rPr lang="en-US" dirty="0" smtClean="0"/>
              <a:t>Scared Straight</a:t>
            </a:r>
          </a:p>
          <a:p>
            <a:pPr lvl="1"/>
            <a:r>
              <a:rPr lang="en-US" dirty="0" smtClean="0"/>
              <a:t>Boot Camp</a:t>
            </a:r>
          </a:p>
          <a:p>
            <a:r>
              <a:rPr lang="en-US" dirty="0" smtClean="0"/>
              <a:t>Attachment therapies</a:t>
            </a:r>
          </a:p>
          <a:p>
            <a:pPr lvl="1"/>
            <a:r>
              <a:rPr lang="en-US" dirty="0" smtClean="0"/>
              <a:t>Rebirthing, holding, </a:t>
            </a:r>
            <a:r>
              <a:rPr lang="en-US" dirty="0" err="1" smtClean="0"/>
              <a:t>reparenting</a:t>
            </a:r>
            <a:endParaRPr lang="en-US" dirty="0" smtClean="0"/>
          </a:p>
          <a:p>
            <a:r>
              <a:rPr lang="en-US" dirty="0" smtClean="0"/>
              <a:t>Psychopharmacological Treatment</a:t>
            </a:r>
          </a:p>
          <a:p>
            <a:pPr lvl="1"/>
            <a:r>
              <a:rPr lang="en-US" dirty="0" smtClean="0"/>
              <a:t>Antipsychotics</a:t>
            </a:r>
          </a:p>
          <a:p>
            <a:pPr lvl="1"/>
            <a:r>
              <a:rPr lang="en-US" dirty="0" smtClean="0"/>
              <a:t>Mood Stabilizers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 for Conduct Disorder</a:t>
            </a:r>
            <a:r>
              <a:rPr lang="en-US" sz="2400" dirty="0" smtClean="0"/>
              <a:t> (</a:t>
            </a:r>
            <a:r>
              <a:rPr lang="en-US" sz="2400" dirty="0" err="1" smtClean="0"/>
              <a:t>Lilienfeld</a:t>
            </a:r>
            <a:r>
              <a:rPr lang="en-US" sz="2400" dirty="0" smtClean="0"/>
              <a:t>, 2005)</a:t>
            </a:r>
            <a:endParaRPr lang="en-US" dirty="0"/>
          </a:p>
        </p:txBody>
      </p:sp>
      <p:sp>
        <p:nvSpPr>
          <p:cNvPr id="3" name="Content Placeholder 2"/>
          <p:cNvSpPr>
            <a:spLocks noGrp="1"/>
          </p:cNvSpPr>
          <p:nvPr>
            <p:ph idx="1"/>
          </p:nvPr>
        </p:nvSpPr>
        <p:spPr/>
        <p:txBody>
          <a:bodyPr/>
          <a:lstStyle/>
          <a:p>
            <a:r>
              <a:rPr lang="en-US" dirty="0" smtClean="0"/>
              <a:t>Scientifically Questionable Treatments (</a:t>
            </a:r>
            <a:r>
              <a:rPr lang="en-US" dirty="0" err="1" smtClean="0"/>
              <a:t>SQT’s</a:t>
            </a:r>
            <a:r>
              <a:rPr lang="en-US" dirty="0" smtClean="0"/>
              <a:t>)</a:t>
            </a:r>
          </a:p>
          <a:p>
            <a:pPr lvl="1"/>
            <a:r>
              <a:rPr lang="en-US" dirty="0" smtClean="0"/>
              <a:t>Peer-group interventions</a:t>
            </a:r>
          </a:p>
          <a:p>
            <a:pPr lvl="1"/>
            <a:r>
              <a:rPr lang="en-US" dirty="0" smtClean="0"/>
              <a:t>“get tough” approaches</a:t>
            </a:r>
          </a:p>
          <a:p>
            <a:pPr lvl="1"/>
            <a:r>
              <a:rPr lang="en-US" dirty="0" smtClean="0"/>
              <a:t>Attachment therapies</a:t>
            </a:r>
          </a:p>
          <a:p>
            <a:pPr lvl="1"/>
            <a:r>
              <a:rPr lang="en-US" dirty="0" smtClean="0"/>
              <a:t>Psychopharmacological as a stand-alone treatment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lstStyle/>
          <a:p>
            <a:r>
              <a:rPr lang="en-US" dirty="0" smtClean="0"/>
              <a:t>Parent training for young Norwegian children with ODD and CD problems: Predictors and mediators of treatment outcome.  </a:t>
            </a:r>
            <a:r>
              <a:rPr lang="en-US" i="1" dirty="0" smtClean="0"/>
              <a:t>Scandinavian Journal of Psychology,</a:t>
            </a:r>
            <a:r>
              <a:rPr lang="en-US" dirty="0" smtClean="0"/>
              <a:t> (2009),</a:t>
            </a:r>
            <a:r>
              <a:rPr lang="en-US" i="1" dirty="0" smtClean="0"/>
              <a:t> </a:t>
            </a:r>
            <a:r>
              <a:rPr lang="en-US" dirty="0" smtClean="0"/>
              <a:t>50, 173-181.</a:t>
            </a:r>
          </a:p>
          <a:p>
            <a:r>
              <a:rPr lang="en-US" dirty="0" smtClean="0"/>
              <a:t>Authors: </a:t>
            </a:r>
            <a:r>
              <a:rPr lang="en-US" dirty="0" err="1" smtClean="0"/>
              <a:t>Fossum</a:t>
            </a:r>
            <a:r>
              <a:rPr lang="en-US" dirty="0" smtClean="0"/>
              <a:t>, S., </a:t>
            </a:r>
            <a:r>
              <a:rPr lang="en-US" dirty="0" err="1" smtClean="0"/>
              <a:t>Morch</a:t>
            </a:r>
            <a:r>
              <a:rPr lang="en-US" dirty="0" smtClean="0"/>
              <a:t>, W., </a:t>
            </a:r>
            <a:r>
              <a:rPr lang="en-US" dirty="0" err="1" smtClean="0"/>
              <a:t>Handegard</a:t>
            </a:r>
            <a:r>
              <a:rPr lang="en-US" dirty="0" smtClean="0"/>
              <a:t>, B., </a:t>
            </a:r>
            <a:r>
              <a:rPr lang="en-US" dirty="0" err="1" smtClean="0"/>
              <a:t>Drugli</a:t>
            </a:r>
            <a:r>
              <a:rPr lang="en-US" dirty="0" smtClean="0"/>
              <a:t>, M.B., &amp; Larsson, B.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normAutofit/>
          </a:bodyPr>
          <a:lstStyle/>
          <a:p>
            <a:r>
              <a:rPr lang="en-US" dirty="0" smtClean="0"/>
              <a:t>Method</a:t>
            </a:r>
          </a:p>
          <a:p>
            <a:pPr lvl="1"/>
            <a:r>
              <a:rPr lang="en-US" dirty="0" smtClean="0"/>
              <a:t>121 subjects</a:t>
            </a:r>
          </a:p>
          <a:p>
            <a:pPr lvl="1"/>
            <a:r>
              <a:rPr lang="en-US" dirty="0" smtClean="0"/>
              <a:t>Subjects’ Inclusion Criteria</a:t>
            </a:r>
          </a:p>
          <a:p>
            <a:pPr lvl="2"/>
            <a:r>
              <a:rPr lang="en-US" dirty="0" smtClean="0"/>
              <a:t>Ages 4- 8</a:t>
            </a:r>
          </a:p>
          <a:p>
            <a:pPr lvl="2"/>
            <a:r>
              <a:rPr lang="en-US" dirty="0" smtClean="0"/>
              <a:t>Parent referral for conduct problems</a:t>
            </a:r>
          </a:p>
          <a:p>
            <a:pPr lvl="2"/>
            <a:r>
              <a:rPr lang="en-US" dirty="0" smtClean="0"/>
              <a:t>Child does not have a debilitating physical impairment</a:t>
            </a:r>
          </a:p>
          <a:p>
            <a:pPr lvl="2"/>
            <a:r>
              <a:rPr lang="en-US" dirty="0" smtClean="0"/>
              <a:t>Child’s behavior was within clinical range on the </a:t>
            </a:r>
            <a:r>
              <a:rPr lang="en-US" dirty="0" err="1" smtClean="0"/>
              <a:t>Eyberg</a:t>
            </a:r>
            <a:r>
              <a:rPr lang="en-US" dirty="0" smtClean="0"/>
              <a:t> Child Behavior Inventory (ECHI) based on Norwegian norms</a:t>
            </a:r>
          </a:p>
          <a:p>
            <a:pPr lvl="2"/>
            <a:r>
              <a:rPr lang="en-US" dirty="0" smtClean="0"/>
              <a:t>Child meets diagnostic criteria (DSM-IV) for ODD and/or CD</a:t>
            </a:r>
          </a:p>
          <a:p>
            <a:pPr lvl="3"/>
            <a:r>
              <a:rPr lang="en-US" dirty="0" smtClean="0"/>
              <a:t>If children met one less criterion than that </a:t>
            </a:r>
            <a:r>
              <a:rPr lang="en-US" dirty="0" err="1" smtClean="0"/>
              <a:t>reqired</a:t>
            </a:r>
            <a:r>
              <a:rPr lang="en-US" dirty="0" smtClean="0"/>
              <a:t> for diagnosis and they displayed severe conduct problems, they were still included</a:t>
            </a:r>
          </a:p>
          <a:p>
            <a:pPr lvl="2"/>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normAutofit lnSpcReduction="10000"/>
          </a:bodyPr>
          <a:lstStyle/>
          <a:p>
            <a:r>
              <a:rPr lang="en-US" dirty="0" smtClean="0"/>
              <a:t>Treatment conditions</a:t>
            </a:r>
          </a:p>
          <a:p>
            <a:pPr lvl="1"/>
            <a:r>
              <a:rPr lang="en-US" dirty="0" smtClean="0"/>
              <a:t>Random Assignment to one of three conditions</a:t>
            </a:r>
          </a:p>
          <a:p>
            <a:pPr lvl="2"/>
            <a:r>
              <a:rPr lang="en-US" dirty="0" smtClean="0"/>
              <a:t>Parent training (</a:t>
            </a:r>
            <a:r>
              <a:rPr lang="en-US" dirty="0" err="1" smtClean="0"/>
              <a:t>n</a:t>
            </a:r>
            <a:r>
              <a:rPr lang="en-US" dirty="0" smtClean="0"/>
              <a:t>=47)</a:t>
            </a:r>
          </a:p>
          <a:p>
            <a:pPr lvl="2"/>
            <a:r>
              <a:rPr lang="en-US" dirty="0" smtClean="0"/>
              <a:t>Parent training combined with child training (</a:t>
            </a:r>
            <a:r>
              <a:rPr lang="en-US" dirty="0" err="1" smtClean="0"/>
              <a:t>n</a:t>
            </a:r>
            <a:r>
              <a:rPr lang="en-US" dirty="0" smtClean="0"/>
              <a:t>=52)</a:t>
            </a:r>
          </a:p>
          <a:p>
            <a:pPr lvl="2"/>
            <a:r>
              <a:rPr lang="en-US" dirty="0" smtClean="0"/>
              <a:t>Waiting list condition (</a:t>
            </a:r>
            <a:r>
              <a:rPr lang="en-US" dirty="0" err="1" smtClean="0"/>
              <a:t>n</a:t>
            </a:r>
            <a:r>
              <a:rPr lang="en-US" dirty="0" smtClean="0"/>
              <a:t>=28)</a:t>
            </a:r>
          </a:p>
          <a:p>
            <a:r>
              <a:rPr lang="en-US" dirty="0" smtClean="0"/>
              <a:t>Subject characteristics in the two active treatment conditions</a:t>
            </a:r>
          </a:p>
          <a:p>
            <a:pPr lvl="1"/>
            <a:r>
              <a:rPr lang="en-US" dirty="0" smtClean="0"/>
              <a:t>Mean age was 6.6 years (SD=1.3)</a:t>
            </a:r>
          </a:p>
          <a:p>
            <a:pPr lvl="1"/>
            <a:r>
              <a:rPr lang="en-US" dirty="0" smtClean="0"/>
              <a:t>28 children (28.3%) lived in one-parent families</a:t>
            </a:r>
          </a:p>
          <a:p>
            <a:pPr lvl="1"/>
            <a:r>
              <a:rPr lang="en-US" dirty="0" smtClean="0"/>
              <a:t>Step parent involved in 18 families (18.2%)</a:t>
            </a:r>
          </a:p>
          <a:p>
            <a:pPr lvl="1"/>
            <a:r>
              <a:rPr lang="en-US" dirty="0" smtClean="0"/>
              <a:t>6 children (6.1%) living in foster care</a:t>
            </a:r>
          </a:p>
          <a:p>
            <a:pPr lvl="2"/>
            <a:r>
              <a:rPr lang="en-US" dirty="0" smtClean="0"/>
              <a:t>Of which, 2 (2%) were in kinship foster care</a:t>
            </a:r>
          </a:p>
          <a:p>
            <a:pPr lvl="1"/>
            <a:r>
              <a:rPr lang="en-US" dirty="0" smtClean="0"/>
              <a:t>2 families (2%) not native-speaking Norwegians</a:t>
            </a:r>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lstStyle/>
          <a:p>
            <a:r>
              <a:rPr lang="en-US" dirty="0" smtClean="0"/>
              <a:t>Assessments</a:t>
            </a:r>
          </a:p>
          <a:p>
            <a:pPr lvl="1"/>
            <a:r>
              <a:rPr lang="en-US" dirty="0" smtClean="0"/>
              <a:t>ECBI</a:t>
            </a:r>
          </a:p>
          <a:p>
            <a:pPr lvl="1"/>
            <a:r>
              <a:rPr lang="en-US" dirty="0" err="1" smtClean="0"/>
              <a:t>Kiddie</a:t>
            </a:r>
            <a:r>
              <a:rPr lang="en-US" dirty="0" smtClean="0"/>
              <a:t>-SADS diagnostic interview with mother</a:t>
            </a:r>
          </a:p>
          <a:p>
            <a:pPr lvl="1"/>
            <a:r>
              <a:rPr lang="en-US" dirty="0" smtClean="0"/>
              <a:t>Teacher questionnaires</a:t>
            </a:r>
          </a:p>
          <a:p>
            <a:pPr lvl="1"/>
            <a:r>
              <a:rPr lang="en-US" dirty="0" smtClean="0"/>
              <a:t>Dyadic Parent-Child Interaction Coding System-Revised (DPICS-R) to observe parent-child interactions</a:t>
            </a:r>
          </a:p>
          <a:p>
            <a:pPr lvl="1"/>
            <a:r>
              <a:rPr lang="en-US" dirty="0" smtClean="0"/>
              <a:t>Preschool Behavior Questionnaire (PBQ)</a:t>
            </a:r>
          </a:p>
          <a:p>
            <a:pPr lvl="1"/>
            <a:r>
              <a:rPr lang="en-US" dirty="0" smtClean="0"/>
              <a:t>Teacher Report Form (TRF)</a:t>
            </a:r>
          </a:p>
          <a:p>
            <a:pPr lvl="1"/>
            <a:r>
              <a:rPr lang="en-US" dirty="0" smtClean="0"/>
              <a:t>Parental Stress Index (PSI)</a:t>
            </a:r>
          </a:p>
          <a:p>
            <a:pPr lvl="1"/>
            <a:r>
              <a:rPr lang="en-US" dirty="0" smtClean="0"/>
              <a:t>Beck Depression Inventory (BDI)</a:t>
            </a:r>
          </a:p>
          <a:p>
            <a:pPr lvl="1"/>
            <a:r>
              <a:rPr lang="en-US" dirty="0" smtClean="0"/>
              <a:t>Parenting Practices Interview (PPI) (adapted version)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dirty="0" smtClean="0"/>
              <a:t>Diagnostic Criteria of Conduct Disorder</a:t>
            </a:r>
            <a:endParaRPr lang="en-US" dirty="0"/>
          </a:p>
        </p:txBody>
      </p:sp>
      <p:sp>
        <p:nvSpPr>
          <p:cNvPr id="126979" name="Rectangle 3"/>
          <p:cNvSpPr>
            <a:spLocks noGrp="1" noChangeArrowheads="1"/>
          </p:cNvSpPr>
          <p:nvPr>
            <p:ph idx="1"/>
          </p:nvPr>
        </p:nvSpPr>
        <p:spPr/>
        <p:txBody>
          <a:bodyPr>
            <a:normAutofit/>
          </a:bodyPr>
          <a:lstStyle/>
          <a:p>
            <a:r>
              <a:rPr lang="en-US" dirty="0" smtClean="0"/>
              <a:t>A. A repetitive and persistent pattern of behavior in which the basic rights of others or major age-appropriate societal norms or rules are violated, as manifested by the presence of three (or more) of the following criteria in the past 12 months, with at least one criterion present in the last 6 months: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normAutofit fontScale="92500"/>
          </a:bodyPr>
          <a:lstStyle/>
          <a:p>
            <a:r>
              <a:rPr lang="en-US" dirty="0" smtClean="0"/>
              <a:t>Treatment: IY intervention program (Webster-Stratton, C.)</a:t>
            </a:r>
          </a:p>
          <a:p>
            <a:pPr lvl="1"/>
            <a:r>
              <a:rPr lang="en-US" dirty="0" smtClean="0"/>
              <a:t>BASIC parent training condition</a:t>
            </a:r>
          </a:p>
          <a:p>
            <a:pPr lvl="2"/>
            <a:r>
              <a:rPr lang="en-US" dirty="0" smtClean="0"/>
              <a:t>Aim is to strengthen families and promote parent competencies by increasing their positive and self-confidence in parenting, reduce negative parenting practices, improve parents’ problem-solving skills and anger management, and improve school involvement</a:t>
            </a:r>
          </a:p>
          <a:p>
            <a:pPr lvl="2"/>
            <a:r>
              <a:rPr lang="en-US" dirty="0" smtClean="0"/>
              <a:t>Divided into groups of 10-12 parents (parents of approx. 6 children)</a:t>
            </a:r>
          </a:p>
          <a:p>
            <a:pPr lvl="2"/>
            <a:r>
              <a:rPr lang="en-US" dirty="0" smtClean="0"/>
              <a:t>Met weekly for 12-14 weeks for 2 hours with 2 accredited therapists</a:t>
            </a:r>
          </a:p>
          <a:p>
            <a:pPr lvl="2"/>
            <a:r>
              <a:rPr lang="en-US" dirty="0" smtClean="0"/>
              <a:t>Watched 250 video vignettes of parent-child interactions</a:t>
            </a:r>
          </a:p>
          <a:p>
            <a:pPr lvl="2"/>
            <a:r>
              <a:rPr lang="en-US" dirty="0" smtClean="0"/>
              <a:t>Therapists led discussions about aspects of vignettes</a:t>
            </a:r>
          </a:p>
          <a:p>
            <a:pPr lvl="2"/>
            <a:r>
              <a:rPr lang="en-US" dirty="0" smtClean="0"/>
              <a:t>Parents received home tasks and and parents shared experiences at the beginning of next session</a:t>
            </a:r>
          </a:p>
          <a:p>
            <a:pPr lvl="2"/>
            <a:r>
              <a:rPr lang="en-US" dirty="0" smtClean="0"/>
              <a:t>On average, parents attended 92% of meetings (M=11.2, SD=1.6)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normAutofit lnSpcReduction="10000"/>
          </a:bodyPr>
          <a:lstStyle/>
          <a:p>
            <a:r>
              <a:rPr lang="en-US" dirty="0" smtClean="0"/>
              <a:t>Treatment (cont.) IY intervention program &amp; the “Dinosaur School”</a:t>
            </a:r>
          </a:p>
          <a:p>
            <a:pPr lvl="1"/>
            <a:r>
              <a:rPr lang="en-US" dirty="0" smtClean="0"/>
              <a:t>Parent training and child training combined</a:t>
            </a:r>
          </a:p>
          <a:p>
            <a:pPr lvl="2"/>
            <a:r>
              <a:rPr lang="en-US" dirty="0" smtClean="0"/>
              <a:t>Met simultaneously at clinic, but groups were held separately</a:t>
            </a:r>
          </a:p>
          <a:p>
            <a:pPr lvl="2"/>
            <a:r>
              <a:rPr lang="en-US" dirty="0" smtClean="0"/>
              <a:t>Approximately 6 children met for 2 hours weekly, 18-20 weeks</a:t>
            </a:r>
          </a:p>
          <a:p>
            <a:pPr lvl="2"/>
            <a:r>
              <a:rPr lang="en-US" dirty="0" smtClean="0"/>
              <a:t>2 therapists</a:t>
            </a:r>
          </a:p>
          <a:p>
            <a:pPr lvl="2"/>
            <a:r>
              <a:rPr lang="en-US" dirty="0" smtClean="0"/>
              <a:t>Video-based program with 100 video vignettes of children in multiple settings</a:t>
            </a:r>
          </a:p>
          <a:p>
            <a:pPr lvl="2"/>
            <a:r>
              <a:rPr lang="en-US" dirty="0" smtClean="0"/>
              <a:t>Fantasy play with life-size puppets (a boy, a girl, various animals)</a:t>
            </a:r>
          </a:p>
          <a:p>
            <a:pPr lvl="2"/>
            <a:r>
              <a:rPr lang="en-US" dirty="0" smtClean="0"/>
              <a:t>Exercises sent home with children</a:t>
            </a:r>
          </a:p>
          <a:p>
            <a:pPr lvl="2"/>
            <a:r>
              <a:rPr lang="en-US" dirty="0" smtClean="0"/>
              <a:t>Attendance in child sessions was an average of 91% (M=15.6, SD=1.9)</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lstStyle/>
          <a:p>
            <a:r>
              <a:rPr lang="en-US" dirty="0" smtClean="0"/>
              <a:t>2 families (2%) dropped out </a:t>
            </a:r>
          </a:p>
          <a:p>
            <a:pPr lvl="1"/>
            <a:r>
              <a:rPr lang="en-US" dirty="0" smtClean="0"/>
              <a:t>Both males and from Parent Training condition</a:t>
            </a:r>
          </a:p>
          <a:p>
            <a:r>
              <a:rPr lang="en-US" dirty="0" smtClean="0"/>
              <a:t>15 therapists for PT, 9 therapists for children</a:t>
            </a:r>
          </a:p>
          <a:p>
            <a:pPr lvl="1"/>
            <a:r>
              <a:rPr lang="en-US" dirty="0" smtClean="0"/>
              <a:t>Trained in programs</a:t>
            </a:r>
          </a:p>
          <a:p>
            <a:pPr lvl="1"/>
            <a:r>
              <a:rPr lang="en-US" dirty="0" smtClean="0"/>
              <a:t>Followed treatment manual</a:t>
            </a:r>
          </a:p>
          <a:p>
            <a:pPr lvl="1"/>
            <a:r>
              <a:rPr lang="en-US" dirty="0" smtClean="0"/>
              <a:t>Completed standardized checklists</a:t>
            </a:r>
          </a:p>
          <a:p>
            <a:pPr lvl="1"/>
            <a:r>
              <a:rPr lang="en-US" dirty="0" smtClean="0"/>
              <a:t>Tracked group activities</a:t>
            </a:r>
          </a:p>
          <a:p>
            <a:pPr lvl="1"/>
            <a:r>
              <a:rPr lang="en-US" dirty="0" smtClean="0"/>
              <a:t>Sessions videotaped for peer, self, and trainer evaluation</a:t>
            </a:r>
          </a:p>
          <a:p>
            <a:endParaRPr lang="en-US" dirty="0" smtClean="0"/>
          </a:p>
          <a:p>
            <a:pPr lvl="1">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lstStyle/>
          <a:p>
            <a:r>
              <a:rPr lang="en-US" dirty="0" smtClean="0"/>
              <a:t>Outcome Variables</a:t>
            </a:r>
          </a:p>
          <a:p>
            <a:pPr lvl="1"/>
            <a:r>
              <a:rPr lang="en-US" dirty="0" smtClean="0"/>
              <a:t>Child functioning at home</a:t>
            </a:r>
          </a:p>
          <a:p>
            <a:pPr lvl="1"/>
            <a:r>
              <a:rPr lang="en-US" dirty="0" smtClean="0"/>
              <a:t>Independent observation of negative parenting</a:t>
            </a:r>
          </a:p>
          <a:p>
            <a:pPr lvl="1"/>
            <a:r>
              <a:rPr lang="en-US" dirty="0" smtClean="0"/>
              <a:t>Child behaviors in day care or school</a:t>
            </a:r>
          </a:p>
          <a:p>
            <a:r>
              <a:rPr lang="en-US" dirty="0" smtClean="0"/>
              <a:t>Results</a:t>
            </a:r>
          </a:p>
          <a:p>
            <a:pPr lvl="1"/>
            <a:r>
              <a:rPr lang="en-US" dirty="0" smtClean="0"/>
              <a:t>37 (39.8%) rated responders and 56 (60.2%) non-responders, significant difference between mean scores</a:t>
            </a:r>
          </a:p>
          <a:p>
            <a:pPr lvl="1"/>
            <a:r>
              <a:rPr lang="en-US" dirty="0" smtClean="0"/>
              <a:t>30 mothers (34.1%) achieved 30% or greater reduction in observed negative parenting, 58 (65.9%) non-responders</a:t>
            </a:r>
          </a:p>
          <a:p>
            <a:pPr lvl="1"/>
            <a:r>
              <a:rPr lang="en-US" dirty="0" smtClean="0"/>
              <a:t>28 children (32.6%) scored below cut-off (rated by teacher) but difference was not significant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Study for CD</a:t>
            </a:r>
            <a:endParaRPr lang="en-US" dirty="0"/>
          </a:p>
        </p:txBody>
      </p:sp>
      <p:sp>
        <p:nvSpPr>
          <p:cNvPr id="3" name="Content Placeholder 2"/>
          <p:cNvSpPr>
            <a:spLocks noGrp="1"/>
          </p:cNvSpPr>
          <p:nvPr>
            <p:ph idx="1"/>
          </p:nvPr>
        </p:nvSpPr>
        <p:spPr/>
        <p:txBody>
          <a:bodyPr/>
          <a:lstStyle/>
          <a:p>
            <a:r>
              <a:rPr lang="en-US" dirty="0" smtClean="0"/>
              <a:t>Results (cont.)</a:t>
            </a:r>
          </a:p>
          <a:p>
            <a:pPr lvl="1"/>
            <a:r>
              <a:rPr lang="en-US" dirty="0" smtClean="0"/>
              <a:t>Logistic regression analyses</a:t>
            </a:r>
          </a:p>
          <a:p>
            <a:pPr lvl="3"/>
            <a:r>
              <a:rPr lang="en-US" dirty="0" smtClean="0"/>
              <a:t>Independent variables of ADHD, female, and maternal stress predicted worse outcome</a:t>
            </a:r>
          </a:p>
          <a:p>
            <a:pPr lvl="1"/>
            <a:r>
              <a:rPr lang="en-US" dirty="0" smtClean="0"/>
              <a:t>Treatment effects lower than original study (not uncommon)</a:t>
            </a:r>
          </a:p>
          <a:p>
            <a:pPr lvl="1"/>
            <a:r>
              <a:rPr lang="en-US" dirty="0" smtClean="0"/>
              <a:t>Post-treatment: two-thirds of children scored within norms</a:t>
            </a:r>
          </a:p>
          <a:p>
            <a:pPr lvl="1"/>
            <a:r>
              <a:rPr lang="en-US" dirty="0" smtClean="0"/>
              <a:t>No child or family variables predicted unfavorable outcomes</a:t>
            </a:r>
          </a:p>
          <a:p>
            <a:r>
              <a:rPr lang="en-US" dirty="0" smtClean="0"/>
              <a:t>Limitations of the study</a:t>
            </a:r>
          </a:p>
          <a:p>
            <a:pPr lvl="1"/>
            <a:r>
              <a:rPr lang="en-US" dirty="0" smtClean="0"/>
              <a:t>Parental factors not controlled for</a:t>
            </a:r>
          </a:p>
          <a:p>
            <a:pPr lvl="1"/>
            <a:r>
              <a:rPr lang="en-US" dirty="0" smtClean="0"/>
              <a:t>Parents more neutral interactions when observed than U.S. parents</a:t>
            </a:r>
          </a:p>
          <a:p>
            <a:pPr lvl="1">
              <a:buNone/>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400" dirty="0" smtClean="0"/>
              <a:t>American Psychiatric Association. (2000). </a:t>
            </a:r>
            <a:r>
              <a:rPr lang="en-US" sz="1400" i="1" dirty="0" smtClean="0"/>
              <a:t>Diagnostic and statistical manual of mental 	disorders </a:t>
            </a:r>
            <a:r>
              <a:rPr lang="en-US" sz="1400" dirty="0" smtClean="0"/>
              <a:t>(4</a:t>
            </a:r>
            <a:r>
              <a:rPr lang="en-US" sz="1400" baseline="30000" dirty="0" smtClean="0"/>
              <a:t>th</a:t>
            </a:r>
            <a:r>
              <a:rPr lang="en-US" sz="1400" dirty="0" smtClean="0"/>
              <a:t> </a:t>
            </a:r>
            <a:r>
              <a:rPr lang="en-US" sz="1400" dirty="0" err="1" smtClean="0"/>
              <a:t>edn</a:t>
            </a:r>
            <a:r>
              <a:rPr lang="en-US" sz="1400" dirty="0" smtClean="0"/>
              <a:t>. Text Revision).  Washington, DC: American Psychiatric 	Publishing.</a:t>
            </a:r>
            <a:r>
              <a:rPr lang="en-US" sz="1400" i="1" dirty="0" smtClean="0"/>
              <a:t> </a:t>
            </a:r>
            <a:endParaRPr lang="en-US" sz="1400" dirty="0" smtClean="0"/>
          </a:p>
          <a:p>
            <a:r>
              <a:rPr lang="en-US" sz="1400" dirty="0" err="1" smtClean="0"/>
              <a:t>Fossum</a:t>
            </a:r>
            <a:r>
              <a:rPr lang="en-US" sz="1400" dirty="0" smtClean="0"/>
              <a:t>, S., </a:t>
            </a:r>
            <a:r>
              <a:rPr lang="en-US" sz="1400" dirty="0" err="1" smtClean="0"/>
              <a:t>Morch</a:t>
            </a:r>
            <a:r>
              <a:rPr lang="en-US" sz="1400" dirty="0" smtClean="0"/>
              <a:t>, W., </a:t>
            </a:r>
            <a:r>
              <a:rPr lang="en-US" sz="1400" dirty="0" err="1" smtClean="0"/>
              <a:t>Handegard</a:t>
            </a:r>
            <a:r>
              <a:rPr lang="en-US" sz="1400" dirty="0" smtClean="0"/>
              <a:t>, B., </a:t>
            </a:r>
            <a:r>
              <a:rPr lang="en-US" sz="1400" dirty="0" err="1" smtClean="0"/>
              <a:t>Drugli</a:t>
            </a:r>
            <a:r>
              <a:rPr lang="en-US" sz="1400" dirty="0" smtClean="0"/>
              <a:t>, M.B., &amp; Larsson, B.  (2009).  Parent training 	for young Norwegian children with ODD and CD problems: Predictors and 	mediators of treatment outcome.  </a:t>
            </a:r>
            <a:r>
              <a:rPr lang="en-US" sz="1400" i="1" dirty="0" smtClean="0"/>
              <a:t>Scandinavian Journal of Psychology, </a:t>
            </a:r>
            <a:r>
              <a:rPr lang="en-US" sz="1400" dirty="0" smtClean="0"/>
              <a:t>50, 	173-181.</a:t>
            </a:r>
          </a:p>
          <a:p>
            <a:r>
              <a:rPr lang="en-US" sz="1400" dirty="0" smtClean="0"/>
              <a:t>Frick, </a:t>
            </a:r>
            <a:r>
              <a:rPr lang="en-US" sz="1400" dirty="0" smtClean="0"/>
              <a:t>P.J., </a:t>
            </a:r>
            <a:r>
              <a:rPr lang="en-US" sz="1400" dirty="0" err="1" smtClean="0"/>
              <a:t>Kamphaus</a:t>
            </a:r>
            <a:r>
              <a:rPr lang="en-US" sz="1400" dirty="0" smtClean="0"/>
              <a:t>, R.W., </a:t>
            </a:r>
            <a:r>
              <a:rPr lang="en-US" sz="1400" dirty="0" err="1" smtClean="0"/>
              <a:t>Lahey</a:t>
            </a:r>
            <a:r>
              <a:rPr lang="en-US" sz="1400" dirty="0" smtClean="0"/>
              <a:t>, B.B., </a:t>
            </a:r>
            <a:r>
              <a:rPr lang="en-US" sz="1400" dirty="0" err="1" smtClean="0"/>
              <a:t>Loeber</a:t>
            </a:r>
            <a:r>
              <a:rPr lang="en-US" sz="1400" dirty="0" smtClean="0"/>
              <a:t>, R., Christ, M.A., Hart, E.L., &amp; </a:t>
            </a:r>
            <a:r>
              <a:rPr lang="en-US" sz="1400" dirty="0" err="1" smtClean="0"/>
              <a:t>Tannenbaum</a:t>
            </a:r>
            <a:r>
              <a:rPr lang="en-US" sz="1400" dirty="0" smtClean="0"/>
              <a:t>, L.E.  (1991). Academic underachievement and the disruptive behavior disorders.  </a:t>
            </a:r>
            <a:r>
              <a:rPr lang="en-US" sz="1400" i="1" dirty="0" smtClean="0"/>
              <a:t>Journal of Consulting and Clinical Psychology; 59, 2,</a:t>
            </a:r>
            <a:r>
              <a:rPr lang="en-US" sz="1400" dirty="0" smtClean="0"/>
              <a:t> 289-294. </a:t>
            </a:r>
            <a:endParaRPr lang="en-US" sz="1400" dirty="0" smtClean="0"/>
          </a:p>
          <a:p>
            <a:r>
              <a:rPr lang="en-US" sz="1400" dirty="0" err="1" smtClean="0"/>
              <a:t>Lilienfeld</a:t>
            </a:r>
            <a:r>
              <a:rPr lang="en-US" sz="1400" dirty="0" smtClean="0"/>
              <a:t>, S.O. (2005). Scientifically unsupported interventions for childhood    	</a:t>
            </a:r>
            <a:r>
              <a:rPr lang="en-US" sz="1400" dirty="0" err="1" smtClean="0"/>
              <a:t>psychopathology:A</a:t>
            </a:r>
            <a:r>
              <a:rPr lang="en-US" sz="1400" dirty="0" smtClean="0"/>
              <a:t> summary.  </a:t>
            </a:r>
            <a:r>
              <a:rPr lang="en-US" sz="1400" i="1" dirty="0" smtClean="0"/>
              <a:t>Pediatrics</a:t>
            </a:r>
            <a:r>
              <a:rPr lang="en-US" sz="1400" dirty="0" smtClean="0"/>
              <a:t>, 115; 761-764.</a:t>
            </a:r>
          </a:p>
          <a:p>
            <a:r>
              <a:rPr lang="en-US" sz="1400" dirty="0" smtClean="0"/>
              <a:t>Mash, </a:t>
            </a:r>
            <a:r>
              <a:rPr lang="en-US" sz="1400" dirty="0" smtClean="0"/>
              <a:t>E.J. &amp; Barkley, R.A.  (2006). </a:t>
            </a:r>
            <a:r>
              <a:rPr lang="en-US" sz="1400" i="1" dirty="0" smtClean="0"/>
              <a:t>Treatment of Childhood Disorders</a:t>
            </a:r>
            <a:r>
              <a:rPr lang="en-US" sz="1400" dirty="0" smtClean="0"/>
              <a:t> (3rd </a:t>
            </a:r>
            <a:r>
              <a:rPr lang="en-US" sz="1400" dirty="0" err="1" smtClean="0"/>
              <a:t>edn</a:t>
            </a:r>
            <a:r>
              <a:rPr lang="en-US" sz="1400" dirty="0" smtClean="0"/>
              <a:t>).  New York: The Guilford Press. </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dirty="0" smtClean="0"/>
              <a:t>Diagnostic Criteria of Conduct Disorder</a:t>
            </a:r>
            <a:endParaRPr lang="en-US" dirty="0"/>
          </a:p>
        </p:txBody>
      </p:sp>
      <p:sp>
        <p:nvSpPr>
          <p:cNvPr id="128003" name="Rectangle 3"/>
          <p:cNvSpPr>
            <a:spLocks noGrp="1" noChangeArrowheads="1"/>
          </p:cNvSpPr>
          <p:nvPr>
            <p:ph idx="1"/>
          </p:nvPr>
        </p:nvSpPr>
        <p:spPr/>
        <p:txBody>
          <a:bodyPr>
            <a:normAutofit/>
          </a:bodyPr>
          <a:lstStyle/>
          <a:p>
            <a:r>
              <a:rPr lang="en-US" b="1" dirty="0" smtClean="0"/>
              <a:t>Aggression to people and animals</a:t>
            </a:r>
          </a:p>
          <a:p>
            <a:pPr marL="571500" lvl="1" indent="-342900">
              <a:buFont typeface="+mj-lt"/>
              <a:buAutoNum type="arabicPeriod"/>
            </a:pPr>
            <a:r>
              <a:rPr lang="en-US" b="1" dirty="0" smtClean="0"/>
              <a:t> often bullies, threatens, or intimidates others</a:t>
            </a:r>
          </a:p>
          <a:p>
            <a:pPr marL="571500" lvl="1" indent="-342900">
              <a:buFont typeface="+mj-lt"/>
              <a:buAutoNum type="arabicPeriod"/>
            </a:pPr>
            <a:r>
              <a:rPr lang="en-US" b="1" dirty="0" smtClean="0"/>
              <a:t> often initiates physical fights</a:t>
            </a:r>
          </a:p>
          <a:p>
            <a:pPr marL="571500" lvl="1" indent="-342900">
              <a:buFont typeface="+mj-lt"/>
              <a:buAutoNum type="arabicPeriod"/>
            </a:pPr>
            <a:r>
              <a:rPr lang="en-US" b="1" dirty="0" smtClean="0"/>
              <a:t> has used a weapon that can cause serious physical harm to others (e.g., a bat, brick, broken bottle, knife, gun)</a:t>
            </a:r>
          </a:p>
          <a:p>
            <a:pPr marL="571500" lvl="1" indent="-342900">
              <a:buFont typeface="+mj-lt"/>
              <a:buAutoNum type="arabicPeriod"/>
            </a:pPr>
            <a:r>
              <a:rPr lang="en-US" b="1" dirty="0" smtClean="0"/>
              <a:t> has been physically cruel to people</a:t>
            </a:r>
          </a:p>
          <a:p>
            <a:pPr marL="571500" lvl="1" indent="-342900">
              <a:buFont typeface="+mj-lt"/>
              <a:buAutoNum type="arabicPeriod"/>
            </a:pPr>
            <a:r>
              <a:rPr lang="en-US" b="1" dirty="0" smtClean="0"/>
              <a:t> has been physically cruel to animals</a:t>
            </a:r>
          </a:p>
          <a:p>
            <a:pPr marL="571500" lvl="1" indent="-342900">
              <a:buFont typeface="+mj-lt"/>
              <a:buAutoNum type="arabicPeriod"/>
            </a:pPr>
            <a:r>
              <a:rPr lang="en-US" b="1" dirty="0" smtClean="0"/>
              <a:t>has stolen while confronting a victim (e.g., mugging, purse snatching, extortion, armed robbery </a:t>
            </a:r>
          </a:p>
          <a:p>
            <a:pPr marL="571500" lvl="1" indent="-342900">
              <a:buFont typeface="+mj-lt"/>
              <a:buAutoNum type="arabicPeriod"/>
            </a:pPr>
            <a:r>
              <a:rPr lang="en-US" b="1" dirty="0" smtClean="0"/>
              <a:t>has forced someone into sexual activity</a:t>
            </a:r>
          </a:p>
          <a:p>
            <a:pPr lvl="1"/>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smtClean="0"/>
              <a:t>Diagnostic Criteria of Conduct Disorder</a:t>
            </a:r>
            <a:endParaRPr lang="en-US" dirty="0"/>
          </a:p>
        </p:txBody>
      </p:sp>
      <p:sp>
        <p:nvSpPr>
          <p:cNvPr id="129027" name="Rectangle 3"/>
          <p:cNvSpPr>
            <a:spLocks noGrp="1" noChangeArrowheads="1"/>
          </p:cNvSpPr>
          <p:nvPr>
            <p:ph idx="1"/>
          </p:nvPr>
        </p:nvSpPr>
        <p:spPr/>
        <p:txBody>
          <a:bodyPr>
            <a:normAutofit/>
          </a:bodyPr>
          <a:lstStyle/>
          <a:p>
            <a:pPr>
              <a:buFont typeface="Wingdings" charset="2"/>
              <a:buChar char="n"/>
            </a:pPr>
            <a:r>
              <a:rPr lang="en-US" b="1" dirty="0" smtClean="0">
                <a:solidFill>
                  <a:srgbClr val="663366"/>
                </a:solidFill>
              </a:rPr>
              <a:t>Destruction of property</a:t>
            </a:r>
          </a:p>
          <a:p>
            <a:pPr marL="571500" lvl="1" indent="-342900">
              <a:buFont typeface="+mj-lt"/>
              <a:buAutoNum type="arabicPeriod" startAt="8"/>
            </a:pPr>
            <a:r>
              <a:rPr lang="en-US" dirty="0" smtClean="0">
                <a:solidFill>
                  <a:schemeClr val="accent1"/>
                </a:solidFill>
              </a:rPr>
              <a:t>has deliberately engaged in fire setting with the intention of causing serious damage</a:t>
            </a:r>
          </a:p>
          <a:p>
            <a:pPr marL="571500" lvl="1" indent="-342900">
              <a:buFont typeface="+mj-lt"/>
              <a:buAutoNum type="arabicPeriod" startAt="8"/>
            </a:pPr>
            <a:r>
              <a:rPr lang="en-US" dirty="0" smtClean="0">
                <a:solidFill>
                  <a:schemeClr val="accent1"/>
                </a:solidFill>
              </a:rPr>
              <a:t>has deliberately destroyed others’ property (other than by fire setting) </a:t>
            </a:r>
            <a:endParaRPr lang="en-US" b="1" dirty="0" smtClean="0">
              <a:solidFill>
                <a:srgbClr val="663366"/>
              </a:solidFill>
            </a:endParaRPr>
          </a:p>
          <a:p>
            <a:pPr>
              <a:buFont typeface="Wingdings" charset="2"/>
              <a:buChar char="n"/>
            </a:pPr>
            <a:r>
              <a:rPr lang="en-US" b="1" dirty="0" smtClean="0">
                <a:solidFill>
                  <a:srgbClr val="663366"/>
                </a:solidFill>
              </a:rPr>
              <a:t>Deceitfulness or theft</a:t>
            </a:r>
          </a:p>
          <a:p>
            <a:pPr marL="571500" lvl="1" indent="-342900">
              <a:buFont typeface="+mj-lt"/>
              <a:buAutoNum type="arabicPeriod" startAt="10"/>
            </a:pPr>
            <a:r>
              <a:rPr lang="en-US" dirty="0" smtClean="0">
                <a:solidFill>
                  <a:srgbClr val="663366"/>
                </a:solidFill>
              </a:rPr>
              <a:t>has broken into someone else’s house, building, or car</a:t>
            </a:r>
          </a:p>
          <a:p>
            <a:pPr marL="571500" lvl="1" indent="-342900">
              <a:buFont typeface="+mj-lt"/>
              <a:buAutoNum type="arabicPeriod" startAt="10"/>
            </a:pPr>
            <a:r>
              <a:rPr lang="en-US" dirty="0" smtClean="0">
                <a:solidFill>
                  <a:srgbClr val="663366"/>
                </a:solidFill>
              </a:rPr>
              <a:t>often lies to obtain goods or favors or to avoid obligations      (i.e., “cons” others)</a:t>
            </a:r>
          </a:p>
          <a:p>
            <a:pPr marL="571500" lvl="1" indent="-342900">
              <a:buFont typeface="+mj-lt"/>
              <a:buAutoNum type="arabicPeriod" startAt="10"/>
            </a:pPr>
            <a:r>
              <a:rPr lang="en-US" dirty="0" smtClean="0">
                <a:solidFill>
                  <a:srgbClr val="663366"/>
                </a:solidFill>
              </a:rPr>
              <a:t>has stole items of nontrivial value without confronting a victim (e.g., shoplifting, but without breaking and entering; forgery)</a:t>
            </a:r>
          </a:p>
          <a:p>
            <a:pPr marL="571500" lvl="1" indent="-342900">
              <a:buNone/>
            </a:pPr>
            <a:endParaRPr lang="en-US" dirty="0" smtClean="0">
              <a:solidFill>
                <a:schemeClr val="accent1"/>
              </a:solidFill>
            </a:endParaRPr>
          </a:p>
          <a:p>
            <a:pPr lvl="1">
              <a:buNone/>
            </a:pPr>
            <a:endParaRPr lang="en-US" i="1" dirty="0" smtClean="0">
              <a:solidFill>
                <a:srgbClr val="75367A"/>
              </a:solidFill>
            </a:endParaRPr>
          </a:p>
          <a:p>
            <a:pPr lvl="1"/>
            <a:endParaRPr lang="en-US" dirty="0" smtClean="0">
              <a:solidFill>
                <a:srgbClr val="75367A"/>
              </a:solidFill>
            </a:endParaRPr>
          </a:p>
          <a:p>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98474" y="484094"/>
            <a:ext cx="7556313" cy="1268506"/>
          </a:xfrm>
        </p:spPr>
        <p:txBody>
          <a:bodyPr/>
          <a:lstStyle/>
          <a:p>
            <a:r>
              <a:rPr lang="en-US" sz="4000" dirty="0" smtClean="0"/>
              <a:t>Diagnostic Criteria of Conduct Disorder</a:t>
            </a:r>
            <a:endParaRPr lang="en-US" sz="4000" dirty="0"/>
          </a:p>
        </p:txBody>
      </p:sp>
      <p:sp>
        <p:nvSpPr>
          <p:cNvPr id="4" name="Content Placeholder 3"/>
          <p:cNvSpPr>
            <a:spLocks noGrp="1"/>
          </p:cNvSpPr>
          <p:nvPr>
            <p:ph idx="1"/>
          </p:nvPr>
        </p:nvSpPr>
        <p:spPr/>
        <p:txBody>
          <a:bodyPr/>
          <a:lstStyle/>
          <a:p>
            <a:r>
              <a:rPr lang="en-US" b="1" dirty="0" smtClean="0">
                <a:solidFill>
                  <a:srgbClr val="663366"/>
                </a:solidFill>
              </a:rPr>
              <a:t>Serious violations of rules</a:t>
            </a:r>
          </a:p>
          <a:p>
            <a:pPr marL="571500" lvl="1" indent="-342900">
              <a:buFont typeface="+mj-lt"/>
              <a:buAutoNum type="arabicPeriod" startAt="13"/>
            </a:pPr>
            <a:r>
              <a:rPr lang="en-US" dirty="0" smtClean="0">
                <a:solidFill>
                  <a:srgbClr val="663366"/>
                </a:solidFill>
              </a:rPr>
              <a:t>often stays out at night despite parental prohibitions, beginning before age 13 years</a:t>
            </a:r>
          </a:p>
          <a:p>
            <a:pPr marL="571500" lvl="1" indent="-342900">
              <a:buFont typeface="+mj-lt"/>
              <a:buAutoNum type="arabicPeriod" startAt="13"/>
            </a:pPr>
            <a:r>
              <a:rPr lang="en-US" dirty="0" smtClean="0">
                <a:solidFill>
                  <a:srgbClr val="663366"/>
                </a:solidFill>
              </a:rPr>
              <a:t>has run away from home overnight at least twice while living in parental or parental surrogate home (or once without returning for a lengthy period)</a:t>
            </a:r>
          </a:p>
          <a:p>
            <a:pPr marL="571500" lvl="1" indent="-342900">
              <a:buFont typeface="+mj-lt"/>
              <a:buAutoNum type="arabicPeriod" startAt="13"/>
            </a:pPr>
            <a:r>
              <a:rPr lang="en-US" dirty="0" smtClean="0">
                <a:solidFill>
                  <a:srgbClr val="663366"/>
                </a:solidFill>
              </a:rPr>
              <a:t>is often truant from school, beginning before age 13 years</a:t>
            </a:r>
          </a:p>
          <a:p>
            <a:pPr marL="571500" lvl="1" indent="-342900">
              <a:buFont typeface="+mj-lt"/>
              <a:buAutoNum type="alphaUcPeriod" startAt="2"/>
            </a:pPr>
            <a:r>
              <a:rPr lang="en-US" dirty="0" smtClean="0">
                <a:solidFill>
                  <a:srgbClr val="663366"/>
                </a:solidFill>
              </a:rPr>
              <a:t>The disturbance in behavior causes clinically significant impairment in social, academic, or occupational functioning</a:t>
            </a:r>
          </a:p>
          <a:p>
            <a:pPr marL="571500" lvl="1" indent="-342900">
              <a:buFont typeface="+mj-lt"/>
              <a:buAutoNum type="alphaUcPeriod" startAt="2"/>
            </a:pPr>
            <a:r>
              <a:rPr lang="en-US" dirty="0" smtClean="0">
                <a:solidFill>
                  <a:srgbClr val="663366"/>
                </a:solidFill>
              </a:rPr>
              <a:t>If the individual is 18 years or older, criteria are not met for Antisocial Personality Disorder</a:t>
            </a:r>
          </a:p>
          <a:p>
            <a:pPr marL="571500" lvl="1" indent="-342900">
              <a:buNone/>
            </a:pPr>
            <a:r>
              <a:rPr lang="en-US" b="1" i="1" dirty="0" smtClean="0">
                <a:solidFill>
                  <a:srgbClr val="663366"/>
                </a:solidFill>
              </a:rPr>
              <a:t>You must specify age of onset and severity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Diagnostic Considerations</a:t>
            </a:r>
            <a:endParaRPr lang="en-US" dirty="0"/>
          </a:p>
        </p:txBody>
      </p:sp>
      <p:sp>
        <p:nvSpPr>
          <p:cNvPr id="3" name="Content Placeholder 2"/>
          <p:cNvSpPr>
            <a:spLocks noGrp="1"/>
          </p:cNvSpPr>
          <p:nvPr>
            <p:ph idx="1"/>
          </p:nvPr>
        </p:nvSpPr>
        <p:spPr/>
        <p:txBody>
          <a:bodyPr/>
          <a:lstStyle/>
          <a:p>
            <a:r>
              <a:rPr lang="en-US" dirty="0" smtClean="0"/>
              <a:t>Must rule out Oppositional Defiant Disorder</a:t>
            </a:r>
          </a:p>
          <a:p>
            <a:r>
              <a:rPr lang="en-US" dirty="0" smtClean="0"/>
              <a:t>Determine if behavior is “proactive” or “reactive”</a:t>
            </a:r>
          </a:p>
          <a:p>
            <a:r>
              <a:rPr lang="en-US" dirty="0" smtClean="0"/>
              <a:t>Determine “overt” or “covert” behavior</a:t>
            </a:r>
          </a:p>
          <a:p>
            <a:pPr lvl="1"/>
            <a:r>
              <a:rPr lang="en-US" dirty="0" smtClean="0"/>
              <a:t>Overt behaviors are those that confront or disrupt the environment: aggression, temper tantrums, arguing</a:t>
            </a:r>
          </a:p>
          <a:p>
            <a:pPr lvl="1"/>
            <a:r>
              <a:rPr lang="en-US" dirty="0" smtClean="0"/>
              <a:t>Covert behaviors are those that may not be directly noticed by a caregiver: stealing, fire starting, lying</a:t>
            </a:r>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Comorbid</a:t>
            </a:r>
            <a:r>
              <a:rPr lang="en-US" dirty="0" smtClean="0"/>
              <a:t> Disorders and Other Considerations</a:t>
            </a:r>
            <a:endParaRPr lang="en-US" dirty="0"/>
          </a:p>
        </p:txBody>
      </p:sp>
      <p:sp>
        <p:nvSpPr>
          <p:cNvPr id="3" name="Content Placeholder 2"/>
          <p:cNvSpPr>
            <a:spLocks noGrp="1"/>
          </p:cNvSpPr>
          <p:nvPr>
            <p:ph idx="1"/>
          </p:nvPr>
        </p:nvSpPr>
        <p:spPr/>
        <p:txBody>
          <a:bodyPr/>
          <a:lstStyle/>
          <a:p>
            <a:r>
              <a:rPr lang="en-US" dirty="0" smtClean="0"/>
              <a:t>ADHD</a:t>
            </a:r>
          </a:p>
          <a:p>
            <a:r>
              <a:rPr lang="en-US" dirty="0" smtClean="0"/>
              <a:t>Anxiety</a:t>
            </a:r>
          </a:p>
          <a:p>
            <a:r>
              <a:rPr lang="en-US" dirty="0" smtClean="0"/>
              <a:t>Depression</a:t>
            </a:r>
          </a:p>
          <a:p>
            <a:r>
              <a:rPr lang="en-US" dirty="0" err="1" smtClean="0"/>
              <a:t>Somatization</a:t>
            </a:r>
            <a:endParaRPr lang="en-US" dirty="0" smtClean="0"/>
          </a:p>
          <a:p>
            <a:r>
              <a:rPr lang="en-US" dirty="0" smtClean="0"/>
              <a:t>Academic Achievement, Substance Abuse, Risky Sexual Behavior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History of Conduct Disorders</a:t>
            </a:r>
            <a:br>
              <a:rPr lang="en-US" dirty="0" smtClean="0"/>
            </a:br>
            <a:r>
              <a:rPr lang="en-US" sz="2400" dirty="0" smtClean="0"/>
              <a:t>(Mash &amp; Barkley, 2006)</a:t>
            </a:r>
            <a:endParaRPr lang="en-US" sz="2400" dirty="0"/>
          </a:p>
        </p:txBody>
      </p:sp>
      <p:sp>
        <p:nvSpPr>
          <p:cNvPr id="4" name="Content Placeholder 3"/>
          <p:cNvSpPr>
            <a:spLocks noGrp="1"/>
          </p:cNvSpPr>
          <p:nvPr>
            <p:ph idx="1"/>
          </p:nvPr>
        </p:nvSpPr>
        <p:spPr/>
        <p:txBody>
          <a:bodyPr/>
          <a:lstStyle/>
          <a:p>
            <a:r>
              <a:rPr lang="en-US" dirty="0" smtClean="0"/>
              <a:t>How societies deal with “bad” children goes back in history to Plato 2,500</a:t>
            </a:r>
          </a:p>
          <a:p>
            <a:r>
              <a:rPr lang="en-US" dirty="0" smtClean="0"/>
              <a:t>Historical accounts from religious, medicine, and legal field</a:t>
            </a:r>
          </a:p>
          <a:p>
            <a:r>
              <a:rPr lang="en-US" dirty="0" smtClean="0"/>
              <a:t>CD has been in the DSM since the second edition, but has changed as to the diagnostic requirements over the years</a:t>
            </a:r>
          </a:p>
          <a:p>
            <a:r>
              <a:rPr lang="en-US" dirty="0" smtClean="0"/>
              <a:t>There has been an increase of juvenile delinquency in the last 50 years</a:t>
            </a:r>
          </a:p>
          <a:p>
            <a:pPr lvl="1"/>
            <a:r>
              <a:rPr lang="en-US" dirty="0" smtClean="0"/>
              <a:t>More females</a:t>
            </a:r>
          </a:p>
          <a:p>
            <a:pPr lvl="1"/>
            <a:r>
              <a:rPr lang="en-US" dirty="0" smtClean="0"/>
              <a:t>Peak age was mid-adolescence, but is now late adolescence</a:t>
            </a:r>
          </a:p>
          <a:p>
            <a:pPr lvl="1"/>
            <a:r>
              <a:rPr lang="en-US" dirty="0" smtClean="0"/>
              <a:t>Increase in proportion of violent crime to non-violent crime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98474" y="484094"/>
            <a:ext cx="7556313" cy="1268506"/>
          </a:xfrm>
        </p:spPr>
        <p:txBody>
          <a:bodyPr/>
          <a:lstStyle/>
          <a:p>
            <a:r>
              <a:rPr lang="en-US" sz="4000" dirty="0" smtClean="0"/>
              <a:t>Causes/Contributory Factors </a:t>
            </a:r>
            <a:r>
              <a:rPr lang="en-US" sz="2800" dirty="0" smtClean="0"/>
              <a:t>(Mash &amp; Barkley, 2006; Frick, 2001)</a:t>
            </a:r>
            <a:endParaRPr lang="en-US" sz="4000" dirty="0"/>
          </a:p>
        </p:txBody>
      </p:sp>
      <p:sp>
        <p:nvSpPr>
          <p:cNvPr id="4" name="Content Placeholder 3"/>
          <p:cNvSpPr>
            <a:spLocks noGrp="1"/>
          </p:cNvSpPr>
          <p:nvPr>
            <p:ph idx="1"/>
          </p:nvPr>
        </p:nvSpPr>
        <p:spPr/>
        <p:txBody>
          <a:bodyPr/>
          <a:lstStyle/>
          <a:p>
            <a:r>
              <a:rPr lang="en-US" dirty="0" smtClean="0"/>
              <a:t>Multidimensional interaction among causal mechanisms</a:t>
            </a:r>
          </a:p>
          <a:p>
            <a:pPr lvl="1"/>
            <a:r>
              <a:rPr lang="en-US" dirty="0" smtClean="0"/>
              <a:t>Individual vulnerabilities</a:t>
            </a:r>
          </a:p>
          <a:p>
            <a:pPr lvl="1"/>
            <a:r>
              <a:rPr lang="en-US" dirty="0" smtClean="0"/>
              <a:t>Difficult temperament</a:t>
            </a:r>
          </a:p>
          <a:p>
            <a:pPr lvl="1"/>
            <a:r>
              <a:rPr lang="en-US" dirty="0" smtClean="0"/>
              <a:t>Neuropsychological</a:t>
            </a:r>
          </a:p>
          <a:p>
            <a:pPr lvl="1"/>
            <a:r>
              <a:rPr lang="en-US" dirty="0" smtClean="0"/>
              <a:t>Problems in child rearing (substance abuse, marital distress/divorce, parental antisocial behavior, low social support)</a:t>
            </a:r>
          </a:p>
          <a:p>
            <a:pPr lvl="1"/>
            <a:r>
              <a:rPr lang="en-US" dirty="0" smtClean="0"/>
              <a:t>Stressors in the general social ecology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5268</TotalTime>
  <Words>1983</Words>
  <Application>Microsoft PowerPoint</Application>
  <PresentationFormat>On-screen Show (4:3)</PresentationFormat>
  <Paragraphs>213</Paragraphs>
  <Slides>25</Slides>
  <Notes>3</Notes>
  <HiddenSlides>0</HiddenSlides>
  <MMClips>0</MMClips>
  <ScaleCrop>false</ScaleCrop>
  <HeadingPairs>
    <vt:vector size="4" baseType="variant">
      <vt:variant>
        <vt:lpstr>Design Template</vt:lpstr>
      </vt:variant>
      <vt:variant>
        <vt:i4>4</vt:i4>
      </vt:variant>
      <vt:variant>
        <vt:lpstr>Slide Titles</vt:lpstr>
      </vt:variant>
      <vt:variant>
        <vt:i4>25</vt:i4>
      </vt:variant>
    </vt:vector>
  </HeadingPairs>
  <TitlesOfParts>
    <vt:vector size="29" baseType="lpstr">
      <vt:lpstr>2_Advantage</vt:lpstr>
      <vt:lpstr>3_Advantage</vt:lpstr>
      <vt:lpstr>4_Advantage</vt:lpstr>
      <vt:lpstr>1_Advantage</vt:lpstr>
      <vt:lpstr>Conduct Disorder  </vt:lpstr>
      <vt:lpstr>Diagnostic Criteria of Conduct Disorder</vt:lpstr>
      <vt:lpstr>Diagnostic Criteria of Conduct Disorder</vt:lpstr>
      <vt:lpstr>Diagnostic Criteria of Conduct Disorder</vt:lpstr>
      <vt:lpstr>Diagnostic Criteria of Conduct Disorder</vt:lpstr>
      <vt:lpstr>Other Diagnostic Considerations</vt:lpstr>
      <vt:lpstr>Comorbid Disorders and Other Considerations</vt:lpstr>
      <vt:lpstr>History of Conduct Disorders (Mash &amp; Barkley, 2006)</vt:lpstr>
      <vt:lpstr>Causes/Contributory Factors (Mash &amp; Barkley, 2006; Frick, 2001)</vt:lpstr>
      <vt:lpstr>Assessment of Conduct Disorder</vt:lpstr>
      <vt:lpstr>Treatment Options for Conduct Disorder (Mash &amp; Barkley, 2006; Frick, 2001)</vt:lpstr>
      <vt:lpstr>Treatment Options for Conduct Disorder  (Mash &amp; Barkley, 2006; Frick, 2001)</vt:lpstr>
      <vt:lpstr>Treatment Options for Conduct Disorder (Mash &amp; Barkley, 2006; Frick, 2001)</vt:lpstr>
      <vt:lpstr>Treatment Options for Conduct Disorder (Lilienfeld, 2005)</vt:lpstr>
      <vt:lpstr>Treatment Options for Conduct Disorder (Lilienfeld, 2005)</vt:lpstr>
      <vt:lpstr>Recent Research Study for CD</vt:lpstr>
      <vt:lpstr>Recent Research Study for CD</vt:lpstr>
      <vt:lpstr>Recent Research Study for CD</vt:lpstr>
      <vt:lpstr>Recent Research Study for CD</vt:lpstr>
      <vt:lpstr>Recent Research Study for CD</vt:lpstr>
      <vt:lpstr>Recent Research Study for CD</vt:lpstr>
      <vt:lpstr>Recent Research Study for CD</vt:lpstr>
      <vt:lpstr>Recent Research Study for CD</vt:lpstr>
      <vt:lpstr>Recent Research Study for CD</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 Kids: Practical Behavior Management</dc:title>
  <dc:creator>William R. Jenson</dc:creator>
  <cp:lastModifiedBy>Julia Hood</cp:lastModifiedBy>
  <cp:revision>50</cp:revision>
  <cp:lastPrinted>2009-02-19T01:39:50Z</cp:lastPrinted>
  <dcterms:created xsi:type="dcterms:W3CDTF">2009-08-27T22:45:37Z</dcterms:created>
  <dcterms:modified xsi:type="dcterms:W3CDTF">2009-08-27T22:46:27Z</dcterms:modified>
</cp:coreProperties>
</file>