
<file path=[Content_Types].xml><?xml version="1.0" encoding="utf-8"?>
<Types xmlns="http://schemas.openxmlformats.org/package/2006/content-types">
  <Override PartName="/ppt/slideLayouts/slideLayout8.xml" ContentType="application/vnd.openxmlformats-officedocument.presentationml.slideLayout+xml"/>
  <Override PartName="/ppt/slides/slide22.xml" ContentType="application/vnd.openxmlformats-officedocument.presentationml.slide+xml"/>
  <Override PartName="/ppt/slides/slide2.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slides/slide13.xml" ContentType="application/vnd.openxmlformats-officedocument.presentationml.slide+xml"/>
  <Override PartName="/ppt/slides/slide14.xml" ContentType="application/vnd.openxmlformats-officedocument.presentationml.slide+xml"/>
  <Override PartName="/ppt/slideLayouts/slideLayout18.xml" ContentType="application/vnd.openxmlformats-officedocument.presentationml.slideLayout+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slideLayouts/slideLayout15.xml" ContentType="application/vnd.openxmlformats-officedocument.presentationml.slideLayout+xml"/>
  <Default Extension="rels" ContentType="application/vnd.openxmlformats-package.relationships+xml"/>
  <Override PartName="/ppt/slides/slide9.xml" ContentType="application/vnd.openxmlformats-officedocument.presentationml.slide+xml"/>
  <Override PartName="/ppt/slideLayouts/slideLayout19.xml" ContentType="application/vnd.openxmlformats-officedocument.presentationml.slideLayout+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9.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76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p:scale>
          <a:sx n="100" d="100"/>
          <a:sy n="100" d="100"/>
        </p:scale>
        <p:origin x="-1112" y="-6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printerSettings" Target="printerSettings/printerSettings1.bin"/><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viewProps" Target="viewProps.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theme" Target="theme/theme1.xml"/><Relationship Id="rId26" Type="http://schemas.openxmlformats.org/officeDocument/2006/relationships/presProps" Target="presProps.xml"/><Relationship Id="rId11" Type="http://schemas.openxmlformats.org/officeDocument/2006/relationships/slide" Target="slides/slide10.xml"/><Relationship Id="rId29" Type="http://schemas.openxmlformats.org/officeDocument/2006/relationships/tableStyles" Target="tableStyles.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CA733364-C8C5-1F4E-BD04-913019FD09B4}" type="datetimeFigureOut">
              <a:rPr lang="en-US" smtClean="0"/>
              <a:pPr/>
              <a:t>7/6/09</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CA733364-C8C5-1F4E-BD04-913019FD09B4}" type="datetimeFigureOut">
              <a:rPr lang="en-US" smtClean="0"/>
              <a:pPr/>
              <a:t>7/6/09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6CBAC6-088C-EC40-BA67-D813861730D8}"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A733364-C8C5-1F4E-BD04-913019FD09B4}" type="datetimeFigureOut">
              <a:rPr lang="en-US" smtClean="0"/>
              <a:pPr/>
              <a:t>7/6/09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6CBAC6-088C-EC40-BA67-D813861730D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CA733364-C8C5-1F4E-BD04-913019FD09B4}" type="datetimeFigureOut">
              <a:rPr lang="en-US" smtClean="0"/>
              <a:pPr/>
              <a:t>7/6/09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6CBAC6-088C-EC40-BA67-D813861730D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CA733364-C8C5-1F4E-BD04-913019FD09B4}" type="datetimeFigureOut">
              <a:rPr lang="en-US" smtClean="0"/>
              <a:pPr/>
              <a:t>7/6/09</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CA733364-C8C5-1F4E-BD04-913019FD09B4}" type="datetimeFigureOut">
              <a:rPr lang="en-US" smtClean="0"/>
              <a:pPr/>
              <a:t>7/6/09</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356CBAC6-088C-EC40-BA67-D813861730D8}"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33364-C8C5-1F4E-BD04-913019FD09B4}" type="datetimeFigureOut">
              <a:rPr lang="en-US" smtClean="0"/>
              <a:pPr/>
              <a:t>7/6/09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6CBAC6-088C-EC40-BA67-D813861730D8}"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CA733364-C8C5-1F4E-BD04-913019FD09B4}" type="datetimeFigureOut">
              <a:rPr lang="en-US" smtClean="0"/>
              <a:pPr/>
              <a:t>7/6/09</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356CBAC6-088C-EC40-BA67-D813861730D8}"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CA733364-C8C5-1F4E-BD04-913019FD09B4}" type="datetimeFigureOut">
              <a:rPr lang="en-US" smtClean="0"/>
              <a:pPr/>
              <a:t>7/6/09</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356CBAC6-088C-EC40-BA67-D813861730D8}"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CA733364-C8C5-1F4E-BD04-913019FD09B4}" type="datetimeFigureOut">
              <a:rPr lang="en-US" smtClean="0"/>
              <a:pPr/>
              <a:t>7/6/09</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356CBAC6-088C-EC40-BA67-D813861730D8}"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A733364-C8C5-1F4E-BD04-913019FD09B4}" type="datetimeFigureOut">
              <a:rPr lang="en-US" smtClean="0"/>
              <a:pPr/>
              <a:t>7/6/09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CBAC6-088C-EC40-BA67-D813861730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A733364-C8C5-1F4E-BD04-913019FD09B4}" type="datetimeFigureOut">
              <a:rPr lang="en-US" smtClean="0"/>
              <a:pPr/>
              <a:t>7/6/09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CBAC6-088C-EC40-BA67-D813861730D8}"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A733364-C8C5-1F4E-BD04-913019FD09B4}" type="datetimeFigureOut">
              <a:rPr lang="en-US" smtClean="0"/>
              <a:pPr/>
              <a:t>7/6/09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CBAC6-088C-EC40-BA67-D813861730D8}"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A733364-C8C5-1F4E-BD04-913019FD09B4}" type="datetimeFigureOut">
              <a:rPr lang="en-US" smtClean="0"/>
              <a:pPr/>
              <a:t>7/6/09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6CBAC6-088C-EC40-BA67-D813861730D8}"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CA733364-C8C5-1F4E-BD04-913019FD09B4}" type="datetimeFigureOut">
              <a:rPr lang="en-US" smtClean="0"/>
              <a:pPr/>
              <a:t>7/6/09</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CA733364-C8C5-1F4E-BD04-913019FD09B4}" type="datetimeFigureOut">
              <a:rPr lang="en-US" smtClean="0"/>
              <a:pPr/>
              <a:t>7/6/09</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356CBAC6-088C-EC40-BA67-D813861730D8}"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A733364-C8C5-1F4E-BD04-913019FD09B4}" type="datetimeFigureOut">
              <a:rPr lang="en-US" smtClean="0"/>
              <a:pPr/>
              <a:t>7/6/09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6CBAC6-088C-EC40-BA67-D813861730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A733364-C8C5-1F4E-BD04-913019FD09B4}" type="datetimeFigureOut">
              <a:rPr lang="en-US" smtClean="0"/>
              <a:pPr/>
              <a:t>7/6/09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6CBAC6-088C-EC40-BA67-D813861730D8}"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A733364-C8C5-1F4E-BD04-913019FD09B4}" type="datetimeFigureOut">
              <a:rPr lang="en-US" smtClean="0"/>
              <a:pPr/>
              <a:t>7/6/09</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356CBAC6-088C-EC40-BA67-D813861730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A733364-C8C5-1F4E-BD04-913019FD09B4}" type="datetimeFigureOut">
              <a:rPr lang="en-US" smtClean="0"/>
              <a:pPr/>
              <a:t>7/6/09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6CBAC6-088C-EC40-BA67-D813861730D8}"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CA733364-C8C5-1F4E-BD04-913019FD09B4}" type="datetimeFigureOut">
              <a:rPr lang="en-US" smtClean="0"/>
              <a:pPr/>
              <a:t>7/6/09</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356CBAC6-088C-EC40-BA67-D813861730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 id="2147483780" r:id="rId18"/>
    <p:sldLayoutId id="2147483781" r:id="rId19"/>
    <p:sldLayoutId id="2147483782"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76400"/>
            <a:ext cx="4038600" cy="933450"/>
          </a:xfrm>
        </p:spPr>
        <p:txBody>
          <a:bodyPr>
            <a:normAutofit fontScale="90000"/>
          </a:bodyPr>
          <a:lstStyle/>
          <a:p>
            <a:r>
              <a:rPr lang="en-US" sz="2800" dirty="0" smtClean="0">
                <a:solidFill>
                  <a:schemeClr val="bg1"/>
                </a:solidFill>
              </a:rPr>
              <a:t>Attention-Deficit/Hyperactivity Disorder</a:t>
            </a:r>
            <a:endParaRPr lang="en-US" sz="2800" dirty="0">
              <a:solidFill>
                <a:schemeClr val="bg1"/>
              </a:solidFill>
            </a:endParaRPr>
          </a:p>
        </p:txBody>
      </p:sp>
      <p:sp>
        <p:nvSpPr>
          <p:cNvPr id="3" name="Subtitle 2"/>
          <p:cNvSpPr>
            <a:spLocks noGrp="1"/>
          </p:cNvSpPr>
          <p:nvPr>
            <p:ph type="subTitle" idx="1"/>
          </p:nvPr>
        </p:nvSpPr>
        <p:spPr>
          <a:xfrm>
            <a:off x="2438400" y="4876800"/>
            <a:ext cx="4343400" cy="1600200"/>
          </a:xfrm>
        </p:spPr>
        <p:txBody>
          <a:bodyPr>
            <a:normAutofit fontScale="92500" lnSpcReduction="10000"/>
          </a:bodyPr>
          <a:lstStyle/>
          <a:p>
            <a:pPr algn="ctr"/>
            <a:r>
              <a:rPr lang="en-US" dirty="0" smtClean="0"/>
              <a:t>Presented by Keith Radley</a:t>
            </a:r>
          </a:p>
          <a:p>
            <a:pPr algn="ctr"/>
            <a:r>
              <a:rPr lang="en-US" dirty="0" smtClean="0"/>
              <a:t>University of Utah</a:t>
            </a:r>
          </a:p>
          <a:p>
            <a:pPr algn="ctr"/>
            <a:r>
              <a:rPr lang="en-US" dirty="0" smtClean="0"/>
              <a:t>Department of Educational Psychology</a:t>
            </a:r>
          </a:p>
          <a:p>
            <a:pPr algn="ctr"/>
            <a:r>
              <a:rPr lang="en-US" dirty="0" smtClean="0"/>
              <a:t>School Psychology Program</a:t>
            </a:r>
          </a:p>
          <a:p>
            <a:pPr algn="ctr"/>
            <a:endParaRPr lang="en-US" dirty="0" smtClean="0"/>
          </a:p>
          <a:p>
            <a:pPr algn="ctr"/>
            <a:r>
              <a:rPr lang="en-US" dirty="0" smtClean="0"/>
              <a:t>US Office of Education 84.325K</a:t>
            </a:r>
          </a:p>
          <a:p>
            <a:pPr algn="ctr"/>
            <a:r>
              <a:rPr lang="en-US" dirty="0" smtClean="0"/>
              <a:t>H325K080308</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and contributory factors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Genetics</a:t>
            </a:r>
          </a:p>
          <a:p>
            <a:pPr lvl="1"/>
            <a:r>
              <a:rPr lang="en-US" dirty="0" smtClean="0"/>
              <a:t>10-35% of immediate family members of children with ADHD likely have the disorder, with 32% of siblings having ADHD (</a:t>
            </a:r>
            <a:r>
              <a:rPr lang="en-US" dirty="0" err="1" smtClean="0"/>
              <a:t>Biederman</a:t>
            </a:r>
            <a:r>
              <a:rPr lang="en-US" dirty="0" smtClean="0"/>
              <a:t> et al., 1992)</a:t>
            </a:r>
          </a:p>
          <a:p>
            <a:pPr lvl="1"/>
            <a:r>
              <a:rPr lang="en-US" dirty="0" smtClean="0"/>
              <a:t>If parent has ADHD, risk of child having ADHD increases to 57% (</a:t>
            </a:r>
            <a:r>
              <a:rPr lang="en-US" dirty="0" err="1" smtClean="0"/>
              <a:t>Biederman</a:t>
            </a:r>
            <a:r>
              <a:rPr lang="en-US" dirty="0" smtClean="0"/>
              <a:t>, </a:t>
            </a:r>
            <a:r>
              <a:rPr lang="en-US" dirty="0" err="1" smtClean="0"/>
              <a:t>Faraone</a:t>
            </a:r>
            <a:r>
              <a:rPr lang="en-US" dirty="0" smtClean="0"/>
              <a:t>, et al., 1995)</a:t>
            </a:r>
          </a:p>
          <a:p>
            <a:pPr lvl="1"/>
            <a:r>
              <a:rPr lang="en-US" dirty="0" smtClean="0"/>
              <a:t>Twin studies provide strongest evidence for genetic basis: if one MZ twin is diagnosed, risk is 81%; DZ twin, 29%</a:t>
            </a:r>
          </a:p>
          <a:p>
            <a:r>
              <a:rPr lang="en-US" dirty="0" smtClean="0"/>
              <a:t>Social</a:t>
            </a:r>
          </a:p>
          <a:p>
            <a:pPr lvl="1"/>
            <a:r>
              <a:rPr lang="en-US" dirty="0" smtClean="0"/>
              <a:t>Theories propose increased cultural tempo is a cause of ADHD</a:t>
            </a:r>
          </a:p>
          <a:p>
            <a:pPr lvl="1"/>
            <a:r>
              <a:rPr lang="en-US" dirty="0" smtClean="0"/>
              <a:t>Twin studies have shown that the shared environment minimally contributes to individual differences—essentially disproving social basis theories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of ADHD</a:t>
            </a:r>
            <a:endParaRPr lang="en-US" dirty="0"/>
          </a:p>
        </p:txBody>
      </p:sp>
      <p:sp>
        <p:nvSpPr>
          <p:cNvPr id="3" name="Content Placeholder 2"/>
          <p:cNvSpPr>
            <a:spLocks noGrp="1"/>
          </p:cNvSpPr>
          <p:nvPr>
            <p:ph idx="1"/>
          </p:nvPr>
        </p:nvSpPr>
        <p:spPr/>
        <p:txBody>
          <a:bodyPr>
            <a:normAutofit/>
          </a:bodyPr>
          <a:lstStyle/>
          <a:p>
            <a:r>
              <a:rPr lang="en-US" dirty="0" smtClean="0"/>
              <a:t>Broadband Scales</a:t>
            </a:r>
          </a:p>
          <a:p>
            <a:pPr lvl="1"/>
            <a:r>
              <a:rPr lang="en-US" dirty="0" smtClean="0"/>
              <a:t>BASC correctly identified 97.7% of ADHD cases in Parent Report (Boyle et al., 1993)</a:t>
            </a:r>
          </a:p>
          <a:p>
            <a:pPr lvl="1"/>
            <a:r>
              <a:rPr lang="en-US" dirty="0" smtClean="0"/>
              <a:t>CBCL Attention subscale highly effective in identifying ADHD (Chen, </a:t>
            </a:r>
            <a:r>
              <a:rPr lang="en-US" dirty="0" err="1" smtClean="0"/>
              <a:t>Faraone</a:t>
            </a:r>
            <a:r>
              <a:rPr lang="en-US" dirty="0" smtClean="0"/>
              <a:t>, </a:t>
            </a:r>
            <a:r>
              <a:rPr lang="en-US" dirty="0" err="1" smtClean="0"/>
              <a:t>Beiderman</a:t>
            </a:r>
            <a:r>
              <a:rPr lang="en-US" dirty="0" smtClean="0"/>
              <a:t>, &amp; </a:t>
            </a:r>
            <a:r>
              <a:rPr lang="en-US" dirty="0" err="1" smtClean="0"/>
              <a:t>Tsuang</a:t>
            </a:r>
            <a:r>
              <a:rPr lang="en-US" dirty="0" smtClean="0"/>
              <a:t>, 1994)</a:t>
            </a:r>
          </a:p>
          <a:p>
            <a:pPr lvl="1"/>
            <a:r>
              <a:rPr lang="en-US" dirty="0" err="1" smtClean="0"/>
              <a:t>Conners</a:t>
            </a:r>
            <a:r>
              <a:rPr lang="en-US" dirty="0" smtClean="0"/>
              <a:t> Rating Scale also well validated (Shaffer et al., 2000)</a:t>
            </a:r>
          </a:p>
          <a:p>
            <a:r>
              <a:rPr lang="en-US" dirty="0" smtClean="0"/>
              <a:t>Overall, empirically-derived scales are accurate and reliable in identifying individuals with ADHD</a:t>
            </a:r>
          </a:p>
          <a:p>
            <a:r>
              <a:rPr lang="en-US" dirty="0" smtClean="0"/>
              <a:t>Also sensitive to pharmacological effects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of ADHD</a:t>
            </a:r>
            <a:endParaRPr lang="en-US" dirty="0"/>
          </a:p>
        </p:txBody>
      </p:sp>
      <p:sp>
        <p:nvSpPr>
          <p:cNvPr id="3" name="Content Placeholder 2"/>
          <p:cNvSpPr>
            <a:spLocks noGrp="1"/>
          </p:cNvSpPr>
          <p:nvPr>
            <p:ph idx="1"/>
          </p:nvPr>
        </p:nvSpPr>
        <p:spPr/>
        <p:txBody>
          <a:bodyPr>
            <a:normAutofit/>
          </a:bodyPr>
          <a:lstStyle/>
          <a:p>
            <a:r>
              <a:rPr lang="en-US" dirty="0" smtClean="0"/>
              <a:t>Structured Interviews</a:t>
            </a:r>
          </a:p>
          <a:p>
            <a:pPr lvl="1"/>
            <a:r>
              <a:rPr lang="en-US" dirty="0" smtClean="0"/>
              <a:t>Reliability of parent versions of Diagnostic Interview for Children and Adolescents-Revised are high (Boyle et al., 1993) </a:t>
            </a:r>
          </a:p>
          <a:p>
            <a:pPr lvl="1"/>
            <a:r>
              <a:rPr lang="en-US" dirty="0" smtClean="0"/>
              <a:t>Parent agreement is low (.01-.34)</a:t>
            </a:r>
          </a:p>
          <a:p>
            <a:r>
              <a:rPr lang="en-US" dirty="0" smtClean="0"/>
              <a:t>Measures of Impairment</a:t>
            </a:r>
          </a:p>
          <a:p>
            <a:pPr lvl="1"/>
            <a:r>
              <a:rPr lang="en-US" dirty="0" smtClean="0"/>
              <a:t>Highly effective in dividing clinical and nonclinical cases (Pelham, </a:t>
            </a:r>
            <a:r>
              <a:rPr lang="en-US" dirty="0" err="1" smtClean="0"/>
              <a:t>Fabiano</a:t>
            </a:r>
            <a:r>
              <a:rPr lang="en-US" dirty="0" smtClean="0"/>
              <a:t>, &amp; </a:t>
            </a:r>
            <a:r>
              <a:rPr lang="en-US" dirty="0" err="1" smtClean="0"/>
              <a:t>Massetti</a:t>
            </a:r>
            <a:r>
              <a:rPr lang="en-US" dirty="0" smtClean="0"/>
              <a:t>, 2005)</a:t>
            </a:r>
          </a:p>
          <a:p>
            <a:pPr lvl="1"/>
            <a:r>
              <a:rPr lang="en-US" dirty="0" smtClean="0"/>
              <a:t>Substantial evidence for validity of Vanderbilt, Impairment Rating Scale, Columbia Impairment Rating, and Child and Adolescent Functional Assessment Rating Scale (</a:t>
            </a:r>
            <a:r>
              <a:rPr lang="en-US" dirty="0" err="1" smtClean="0"/>
              <a:t>Wolraich</a:t>
            </a:r>
            <a:r>
              <a:rPr lang="en-US" dirty="0" smtClean="0"/>
              <a:t> et al., 2003; </a:t>
            </a:r>
            <a:r>
              <a:rPr lang="en-US" dirty="0" err="1" smtClean="0"/>
              <a:t>Fabiano</a:t>
            </a:r>
            <a:r>
              <a:rPr lang="en-US" dirty="0" smtClean="0"/>
              <a:t> et al., 2005; Bird et al.,1993,1996)</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of ADHD</a:t>
            </a:r>
            <a:endParaRPr lang="en-US" dirty="0"/>
          </a:p>
        </p:txBody>
      </p:sp>
      <p:sp>
        <p:nvSpPr>
          <p:cNvPr id="3" name="Content Placeholder 2"/>
          <p:cNvSpPr>
            <a:spLocks noGrp="1"/>
          </p:cNvSpPr>
          <p:nvPr>
            <p:ph idx="1"/>
          </p:nvPr>
        </p:nvSpPr>
        <p:spPr/>
        <p:txBody>
          <a:bodyPr>
            <a:normAutofit/>
          </a:bodyPr>
          <a:lstStyle/>
          <a:p>
            <a:r>
              <a:rPr lang="en-US" dirty="0" smtClean="0"/>
              <a:t>Observation</a:t>
            </a:r>
          </a:p>
          <a:p>
            <a:pPr lvl="1"/>
            <a:r>
              <a:rPr lang="en-US" dirty="0" smtClean="0"/>
              <a:t>Able to discriminate between ADHD and comparison children, and sensitive to treatment effects (</a:t>
            </a:r>
            <a:r>
              <a:rPr lang="en-US" dirty="0" err="1" smtClean="0"/>
              <a:t>Fabiano</a:t>
            </a:r>
            <a:r>
              <a:rPr lang="en-US" dirty="0" smtClean="0"/>
              <a:t> et al., 2004; Klein &amp; Abikoff,1997; Chronis et al., 2004)</a:t>
            </a:r>
          </a:p>
          <a:p>
            <a:pPr lvl="1"/>
            <a:r>
              <a:rPr lang="en-US" dirty="0" smtClean="0"/>
              <a:t>Example of observation system: Individualized Target Behavior Evaluation (ITBE)</a:t>
            </a:r>
          </a:p>
          <a:p>
            <a:r>
              <a:rPr lang="en-US" dirty="0" smtClean="0"/>
              <a:t>Functional Behavior Assessment</a:t>
            </a:r>
          </a:p>
          <a:p>
            <a:pPr lvl="1"/>
            <a:r>
              <a:rPr lang="en-US" dirty="0" smtClean="0"/>
              <a:t>Should be used to operational presenting problems, gather information about the problems, and determine treatment options</a:t>
            </a:r>
          </a:p>
          <a:p>
            <a:pPr lvl="1"/>
            <a:r>
              <a:rPr lang="en-US" dirty="0" smtClean="0"/>
              <a:t>Other than pharmacological interventions, no evidence-based treatment for ADHD can be developed without a FBA (Pelham, </a:t>
            </a:r>
            <a:r>
              <a:rPr lang="en-US" dirty="0" err="1" smtClean="0"/>
              <a:t>Fabiano</a:t>
            </a:r>
            <a:r>
              <a:rPr lang="en-US" dirty="0" smtClean="0"/>
              <a:t>, &amp; </a:t>
            </a:r>
            <a:r>
              <a:rPr lang="en-US" dirty="0" err="1" smtClean="0"/>
              <a:t>Massetti</a:t>
            </a:r>
            <a:r>
              <a:rPr lang="en-US" dirty="0" smtClean="0"/>
              <a:t>, 2005)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Evidence-based reviews</a:t>
            </a:r>
            <a:endParaRPr lang="en-US" dirty="0"/>
          </a:p>
        </p:txBody>
      </p:sp>
      <p:sp>
        <p:nvSpPr>
          <p:cNvPr id="3" name="Content Placeholder 2"/>
          <p:cNvSpPr>
            <a:spLocks noGrp="1"/>
          </p:cNvSpPr>
          <p:nvPr>
            <p:ph idx="1"/>
          </p:nvPr>
        </p:nvSpPr>
        <p:spPr/>
        <p:txBody>
          <a:bodyPr/>
          <a:lstStyle/>
          <a:p>
            <a:r>
              <a:rPr lang="en-US" dirty="0" smtClean="0"/>
              <a:t>Mash and Barkley-Treatment of childhood disorders, (pp. 55-110)</a:t>
            </a:r>
          </a:p>
          <a:p>
            <a:r>
              <a:rPr lang="en-US" dirty="0" smtClean="0"/>
              <a:t>Barkley-Adolescents with Attention-Deficit/Hyperactivity Disorder: An Overview of Empirically Based Treatments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approaches</a:t>
            </a:r>
            <a:endParaRPr lang="en-US" dirty="0"/>
          </a:p>
        </p:txBody>
      </p:sp>
      <p:sp>
        <p:nvSpPr>
          <p:cNvPr id="3" name="Content Placeholder 2"/>
          <p:cNvSpPr>
            <a:spLocks noGrp="1"/>
          </p:cNvSpPr>
          <p:nvPr>
            <p:ph idx="1"/>
          </p:nvPr>
        </p:nvSpPr>
        <p:spPr/>
        <p:txBody>
          <a:bodyPr>
            <a:normAutofit fontScale="92500"/>
          </a:bodyPr>
          <a:lstStyle/>
          <a:p>
            <a:r>
              <a:rPr lang="en-US" dirty="0" smtClean="0"/>
              <a:t>Pharmacological therapies</a:t>
            </a:r>
          </a:p>
          <a:p>
            <a:pPr lvl="1"/>
            <a:r>
              <a:rPr lang="en-US" dirty="0" smtClean="0"/>
              <a:t>Stimulant medication-improvements in attention, impulsivity, and irrelevant behavior</a:t>
            </a:r>
          </a:p>
          <a:p>
            <a:pPr lvl="2"/>
            <a:r>
              <a:rPr lang="en-US" dirty="0" smtClean="0"/>
              <a:t>Increase in academic productivity, but not long-term achievement</a:t>
            </a:r>
          </a:p>
          <a:p>
            <a:pPr lvl="1"/>
            <a:r>
              <a:rPr lang="en-US" dirty="0" smtClean="0"/>
              <a:t>Antidepressants</a:t>
            </a:r>
          </a:p>
          <a:p>
            <a:pPr lvl="3"/>
            <a:r>
              <a:rPr lang="en-US" dirty="0" smtClean="0"/>
              <a:t>May be useful for individuals unable to use stimulants—however, they have more serious side effects</a:t>
            </a:r>
          </a:p>
          <a:p>
            <a:r>
              <a:rPr lang="en-US" dirty="0" smtClean="0"/>
              <a:t>Behavior management</a:t>
            </a:r>
          </a:p>
          <a:p>
            <a:pPr lvl="1"/>
            <a:r>
              <a:rPr lang="en-US" dirty="0" smtClean="0"/>
              <a:t>First treatment option</a:t>
            </a:r>
          </a:p>
          <a:p>
            <a:pPr lvl="1"/>
            <a:r>
              <a:rPr lang="en-US" dirty="0" smtClean="0"/>
              <a:t>Self-monitoring—beep tapes, </a:t>
            </a:r>
            <a:r>
              <a:rPr lang="en-US" dirty="0" err="1" smtClean="0"/>
              <a:t>MotivAtor</a:t>
            </a:r>
            <a:endParaRPr lang="en-US" dirty="0" smtClean="0"/>
          </a:p>
          <a:p>
            <a:pPr lvl="1"/>
            <a:r>
              <a:rPr lang="en-US" dirty="0" smtClean="0"/>
              <a:t>Repetition of instructions</a:t>
            </a:r>
          </a:p>
          <a:p>
            <a:pPr lvl="1"/>
            <a:r>
              <a:rPr lang="en-US" dirty="0" smtClean="0"/>
              <a:t>Reminder cards</a:t>
            </a:r>
          </a:p>
          <a:p>
            <a:pPr lvl="1"/>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approaches</a:t>
            </a:r>
            <a:endParaRPr lang="en-US" dirty="0"/>
          </a:p>
        </p:txBody>
      </p:sp>
      <p:sp>
        <p:nvSpPr>
          <p:cNvPr id="3" name="Content Placeholder 2"/>
          <p:cNvSpPr>
            <a:spLocks noGrp="1"/>
          </p:cNvSpPr>
          <p:nvPr>
            <p:ph idx="1"/>
          </p:nvPr>
        </p:nvSpPr>
        <p:spPr/>
        <p:txBody>
          <a:bodyPr/>
          <a:lstStyle/>
          <a:p>
            <a:r>
              <a:rPr lang="en-US" dirty="0" smtClean="0"/>
              <a:t>Parent and teacher training</a:t>
            </a:r>
          </a:p>
          <a:p>
            <a:pPr lvl="1"/>
            <a:r>
              <a:rPr lang="en-US" dirty="0" smtClean="0"/>
              <a:t>Contingency management</a:t>
            </a:r>
          </a:p>
          <a:p>
            <a:pPr lvl="1"/>
            <a:r>
              <a:rPr lang="en-US" dirty="0" smtClean="0"/>
              <a:t>Positive reinforcement</a:t>
            </a:r>
          </a:p>
          <a:p>
            <a:pPr lvl="1"/>
            <a:r>
              <a:rPr lang="en-US" dirty="0" smtClean="0"/>
              <a:t>Response-cost</a:t>
            </a:r>
          </a:p>
          <a:p>
            <a:pPr lvl="2"/>
            <a:r>
              <a:rPr lang="en-US" dirty="0" smtClean="0"/>
              <a:t>Superior effect to methylphenidate (Rapport et al., 1993)</a:t>
            </a:r>
          </a:p>
          <a:p>
            <a:pPr lvl="1"/>
            <a:r>
              <a:rPr lang="en-US" dirty="0" smtClean="0"/>
              <a:t>Reducing task length</a:t>
            </a:r>
          </a:p>
          <a:p>
            <a:r>
              <a:rPr lang="en-US" dirty="0" smtClean="0"/>
              <a:t>Combined treatment</a:t>
            </a:r>
          </a:p>
          <a:p>
            <a:pPr lvl="1"/>
            <a:r>
              <a:rPr lang="en-US" dirty="0" smtClean="0"/>
              <a:t>Optimally, treatment plans consist of a combination of evidence-based treatments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Fads and non-EBP</a:t>
            </a:r>
            <a:endParaRPr lang="en-US" dirty="0"/>
          </a:p>
        </p:txBody>
      </p:sp>
      <p:sp>
        <p:nvSpPr>
          <p:cNvPr id="3" name="Content Placeholder 2"/>
          <p:cNvSpPr>
            <a:spLocks noGrp="1"/>
          </p:cNvSpPr>
          <p:nvPr>
            <p:ph idx="1"/>
          </p:nvPr>
        </p:nvSpPr>
        <p:spPr/>
        <p:txBody>
          <a:bodyPr/>
          <a:lstStyle/>
          <a:p>
            <a:r>
              <a:rPr lang="en-US" dirty="0" smtClean="0"/>
              <a:t>Biofeedback</a:t>
            </a:r>
          </a:p>
          <a:p>
            <a:r>
              <a:rPr lang="en-US" dirty="0" smtClean="0"/>
              <a:t>Relaxation training</a:t>
            </a:r>
          </a:p>
          <a:p>
            <a:r>
              <a:rPr lang="en-US" dirty="0" smtClean="0"/>
              <a:t>Vitamins, minerals, and other health foods</a:t>
            </a:r>
          </a:p>
          <a:p>
            <a:r>
              <a:rPr lang="en-US" dirty="0" smtClean="0"/>
              <a:t>Running</a:t>
            </a:r>
          </a:p>
          <a:p>
            <a:r>
              <a:rPr lang="en-US" dirty="0" smtClean="0"/>
              <a:t>Vestibular stimulation</a:t>
            </a:r>
          </a:p>
          <a:p>
            <a:r>
              <a:rPr lang="en-US" dirty="0" smtClean="0"/>
              <a:t>Social skills training</a:t>
            </a:r>
          </a:p>
          <a:p>
            <a:pPr lvl="1"/>
            <a:r>
              <a:rPr lang="en-US" dirty="0" smtClean="0"/>
              <a:t>Especially for children with high levels of aggression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ADHD research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IMPROVING HOMEWORK IN ADOLESCENTS WITH ADHD: COMPARING TRAINING IN SELF- VS. PARENT-MONITORING OF HOMEWORK AND STUDY SKILLS COMPLETION  (Meyer, 2005)</a:t>
            </a:r>
          </a:p>
          <a:p>
            <a:r>
              <a:rPr lang="en-US" dirty="0" smtClean="0"/>
              <a:t>Objective: Comparison of self-monitoring and parent-monitoring effects on homework completion and test preparation</a:t>
            </a:r>
          </a:p>
          <a:p>
            <a:r>
              <a:rPr lang="en-US" dirty="0" smtClean="0"/>
              <a:t>Participants: 42 6-8</a:t>
            </a:r>
            <a:r>
              <a:rPr lang="en-US" baseline="30000" dirty="0" smtClean="0"/>
              <a:t>th</a:t>
            </a:r>
            <a:r>
              <a:rPr lang="en-US" dirty="0" smtClean="0"/>
              <a:t> grade students, all of whom were previously diagnosed with ADHD</a:t>
            </a:r>
          </a:p>
          <a:p>
            <a:r>
              <a:rPr lang="en-US" dirty="0" smtClean="0"/>
              <a:t>Assessment:  Diagnoses of ADHD were confirmed through the </a:t>
            </a:r>
            <a:r>
              <a:rPr lang="en-US" dirty="0" err="1" smtClean="0"/>
              <a:t>Conners</a:t>
            </a:r>
            <a:r>
              <a:rPr lang="en-US" dirty="0" smtClean="0"/>
              <a:t> Rating Scale for parents and teachers.  Mean scores were 73.62 and 73.52.  The ADHD Rating Scale-IV and a semi-structured interview </a:t>
            </a:r>
            <a:r>
              <a:rPr lang="en-US" dirty="0" err="1" smtClean="0"/>
              <a:t>werealso</a:t>
            </a:r>
            <a:r>
              <a:rPr lang="en-US" dirty="0" smtClean="0"/>
              <a:t> conducted.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ADHD research</a:t>
            </a:r>
            <a:endParaRPr lang="en-US" dirty="0"/>
          </a:p>
        </p:txBody>
      </p:sp>
      <p:sp>
        <p:nvSpPr>
          <p:cNvPr id="3" name="Content Placeholder 2"/>
          <p:cNvSpPr>
            <a:spLocks noGrp="1"/>
          </p:cNvSpPr>
          <p:nvPr>
            <p:ph idx="1"/>
          </p:nvPr>
        </p:nvSpPr>
        <p:spPr/>
        <p:txBody>
          <a:bodyPr>
            <a:normAutofit/>
          </a:bodyPr>
          <a:lstStyle/>
          <a:p>
            <a:r>
              <a:rPr lang="en-US" dirty="0" smtClean="0"/>
              <a:t>Design: A between groups designed was utilized.  Three groups were compared: 1)No treatment; 2) Parent-monitoring; and 3) Self-monitoring.  Participants were randomly assigned to a treatment group.</a:t>
            </a:r>
          </a:p>
          <a:p>
            <a:r>
              <a:rPr lang="en-US" dirty="0" smtClean="0"/>
              <a:t>Steps to intervention:</a:t>
            </a:r>
          </a:p>
          <a:p>
            <a:pPr lvl="1"/>
            <a:r>
              <a:rPr lang="en-US" dirty="0" smtClean="0"/>
              <a:t>Parent-Monitoring:  Checklists were constructed using the SQ4R study method.  Participants and their parents were trained on how to use the checklist to monitor homework completion.  Parents were instructed to review the accuracy of the checklist each night, and to reward participants based on checklist completion (80%).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ADHD in the DSM-IV TR</a:t>
            </a:r>
            <a:endParaRPr lang="en-US" dirty="0"/>
          </a:p>
        </p:txBody>
      </p:sp>
      <p:sp>
        <p:nvSpPr>
          <p:cNvPr id="3" name="Content Placeholder 2"/>
          <p:cNvSpPr>
            <a:spLocks noGrp="1"/>
          </p:cNvSpPr>
          <p:nvPr>
            <p:ph idx="1"/>
          </p:nvPr>
        </p:nvSpPr>
        <p:spPr>
          <a:xfrm>
            <a:off x="457199" y="2209800"/>
            <a:ext cx="6508377" cy="4191000"/>
          </a:xfrm>
        </p:spPr>
        <p:txBody>
          <a:bodyPr>
            <a:normAutofit fontScale="85000" lnSpcReduction="20000"/>
          </a:bodyPr>
          <a:lstStyle/>
          <a:p>
            <a:r>
              <a:rPr lang="en-US" dirty="0" smtClean="0"/>
              <a:t>ADHD has three subtypes: Predominately Inattentive Type, Predominately Hyperactive-Impulsive Type, and Combined Type</a:t>
            </a:r>
          </a:p>
          <a:p>
            <a:r>
              <a:rPr lang="en-US" dirty="0" smtClean="0"/>
              <a:t>To meet criteria for </a:t>
            </a:r>
            <a:r>
              <a:rPr lang="en-US" dirty="0" smtClean="0">
                <a:solidFill>
                  <a:schemeClr val="accent2">
                    <a:lumMod val="75000"/>
                    <a:lumOff val="25000"/>
                  </a:schemeClr>
                </a:solidFill>
              </a:rPr>
              <a:t>Inattentive Type</a:t>
            </a:r>
            <a:r>
              <a:rPr lang="en-US" dirty="0" smtClean="0"/>
              <a:t>, </a:t>
            </a:r>
            <a:r>
              <a:rPr lang="en-US" b="1" dirty="0" smtClean="0">
                <a:solidFill>
                  <a:schemeClr val="tx1"/>
                </a:solidFill>
              </a:rPr>
              <a:t>six</a:t>
            </a:r>
            <a:r>
              <a:rPr lang="en-US" dirty="0" smtClean="0">
                <a:solidFill>
                  <a:schemeClr val="tx1"/>
                </a:solidFill>
              </a:rPr>
              <a:t> </a:t>
            </a:r>
            <a:r>
              <a:rPr lang="en-US" dirty="0" smtClean="0"/>
              <a:t>or more of the following symptoms must be present for at least six months, and to a degree that is maladaptive:</a:t>
            </a:r>
          </a:p>
          <a:p>
            <a:pPr lvl="2"/>
            <a:r>
              <a:rPr lang="en-US" dirty="0" smtClean="0"/>
              <a:t>Fails to give close attention to detail</a:t>
            </a:r>
          </a:p>
          <a:p>
            <a:pPr lvl="2"/>
            <a:r>
              <a:rPr lang="en-US" dirty="0" smtClean="0"/>
              <a:t>Has difficulty sustaining attention in tasks or play</a:t>
            </a:r>
          </a:p>
          <a:p>
            <a:pPr lvl="2"/>
            <a:r>
              <a:rPr lang="en-US" dirty="0" smtClean="0"/>
              <a:t>Often does not seem to listen when spoken to</a:t>
            </a:r>
          </a:p>
          <a:p>
            <a:pPr lvl="2"/>
            <a:r>
              <a:rPr lang="en-US" dirty="0" smtClean="0"/>
              <a:t>Often does not follow through on instructions and fails to finish work</a:t>
            </a:r>
          </a:p>
          <a:p>
            <a:pPr lvl="2"/>
            <a:r>
              <a:rPr lang="en-US" dirty="0" smtClean="0"/>
              <a:t> Has difficulty organizing tasks and activities</a:t>
            </a:r>
          </a:p>
          <a:p>
            <a:pPr lvl="2"/>
            <a:r>
              <a:rPr lang="en-US" dirty="0" smtClean="0"/>
              <a:t>Often avoids tasks that require sustained mental effort</a:t>
            </a:r>
          </a:p>
          <a:p>
            <a:pPr lvl="2"/>
            <a:r>
              <a:rPr lang="en-US" dirty="0" smtClean="0"/>
              <a:t>Often loses things necessary for tasks or activities</a:t>
            </a:r>
          </a:p>
          <a:p>
            <a:pPr lvl="2"/>
            <a:r>
              <a:rPr lang="en-US" dirty="0" smtClean="0"/>
              <a:t>Is easily distracted by extraneous stimuli</a:t>
            </a:r>
          </a:p>
          <a:p>
            <a:pPr lvl="2"/>
            <a:r>
              <a:rPr lang="en-US" dirty="0" smtClean="0"/>
              <a:t>Is often forgetful in daily activities</a:t>
            </a:r>
          </a:p>
          <a:p>
            <a:pPr lvl="2"/>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ADHD research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Steps to intervention</a:t>
            </a:r>
          </a:p>
          <a:p>
            <a:pPr lvl="1"/>
            <a:r>
              <a:rPr lang="en-US" dirty="0" smtClean="0"/>
              <a:t>Self-monitoring: The same checklist was utilized for this group.  Participants were instructed on how to develop a proper homework routine.  Parents were encouraged to reward their student for checklist completion (80%), but told not to complete the checklist themselves or review the checklist for accuracy.</a:t>
            </a:r>
          </a:p>
          <a:p>
            <a:r>
              <a:rPr lang="en-US" dirty="0" smtClean="0"/>
              <a:t>Data analysis:</a:t>
            </a:r>
          </a:p>
          <a:p>
            <a:pPr lvl="1"/>
            <a:r>
              <a:rPr lang="en-US" dirty="0" smtClean="0"/>
              <a:t>Measured by the Homework Problem Checklist (HPC) and Classroom Performance Survey (CPS)</a:t>
            </a:r>
          </a:p>
          <a:p>
            <a:pPr lvl="1"/>
            <a:r>
              <a:rPr lang="en-US" dirty="0" smtClean="0"/>
              <a:t>A split-plot ANOVA was used to determine treatment differences in HPC and CPS scores</a:t>
            </a:r>
          </a:p>
          <a:p>
            <a:r>
              <a:rPr lang="en-US" dirty="0" smtClean="0"/>
              <a:t>Results</a:t>
            </a:r>
          </a:p>
          <a:p>
            <a:pPr lvl="1"/>
            <a:r>
              <a:rPr lang="en-US" dirty="0" smtClean="0"/>
              <a:t>No-treatment participants were statistically different than treatment participants, but no statistically significant differences were found between self- and parent-monitoring.</a:t>
            </a:r>
          </a:p>
          <a:p>
            <a:pPr lvl="1"/>
            <a:r>
              <a:rPr lang="en-US" dirty="0" smtClean="0"/>
              <a:t>Received high parental and student satisfaction</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normAutofit fontScale="92500"/>
          </a:bodyPr>
          <a:lstStyle/>
          <a:p>
            <a:r>
              <a:rPr lang="en-US" dirty="0" smtClean="0"/>
              <a:t>ADHD is one of the most common disorders seen by school psychologists—school psychologists can be especially helpful in helping teachers develop classroom interventions</a:t>
            </a:r>
          </a:p>
          <a:p>
            <a:r>
              <a:rPr lang="en-US" dirty="0" smtClean="0"/>
              <a:t>Pharmaceutical interventions have been proven to be highly effective, but some behavioral interventions (response-cost) have been shown to have stronger effects</a:t>
            </a:r>
          </a:p>
          <a:p>
            <a:r>
              <a:rPr lang="en-US" dirty="0" smtClean="0"/>
              <a:t>Behavioral interventions should be the first interventions implemented</a:t>
            </a:r>
          </a:p>
          <a:p>
            <a:r>
              <a:rPr lang="en-US" dirty="0" smtClean="0"/>
              <a:t>Combined treatments (those incorporating elements of parent training, classroom modification, behavioral interventions, and pharmaceutical interventions) show the greatest promise</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199" y="2209800"/>
            <a:ext cx="8153401" cy="4419600"/>
          </a:xfrm>
        </p:spPr>
        <p:txBody>
          <a:bodyPr>
            <a:normAutofit fontScale="32500" lnSpcReduction="20000"/>
          </a:bodyPr>
          <a:lstStyle/>
          <a:p>
            <a:r>
              <a:rPr lang="en-US" dirty="0" err="1" smtClean="0"/>
              <a:t>Baumgardner</a:t>
            </a:r>
            <a:r>
              <a:rPr lang="en-US" dirty="0" smtClean="0"/>
              <a:t>, T., Singer, H. S., </a:t>
            </a:r>
            <a:r>
              <a:rPr lang="en-US" dirty="0" err="1" smtClean="0"/>
              <a:t>Denkla</a:t>
            </a:r>
            <a:r>
              <a:rPr lang="en-US" dirty="0" smtClean="0"/>
              <a:t>, M., Rubin, M., Abrams, M., </a:t>
            </a:r>
            <a:r>
              <a:rPr lang="en-US" dirty="0" err="1" smtClean="0"/>
              <a:t>Colli</a:t>
            </a:r>
            <a:r>
              <a:rPr lang="en-US" dirty="0" smtClean="0"/>
              <a:t>, M., &amp; Reiss, A. (1996).  Corpus </a:t>
            </a:r>
            <a:r>
              <a:rPr lang="en-US" dirty="0" err="1" smtClean="0"/>
              <a:t>callosum</a:t>
            </a:r>
            <a:r>
              <a:rPr lang="en-US" dirty="0" smtClean="0"/>
              <a:t> morphology in children with </a:t>
            </a:r>
            <a:r>
              <a:rPr lang="en-US" dirty="0" err="1" smtClean="0"/>
              <a:t>Tourette’s</a:t>
            </a:r>
            <a:r>
              <a:rPr lang="en-US" dirty="0" smtClean="0"/>
              <a:t> syndrome and Attention Deficit Hyperactivity Disorder.  </a:t>
            </a:r>
            <a:r>
              <a:rPr lang="en-US" i="1" dirty="0" smtClean="0"/>
              <a:t>Neurology</a:t>
            </a:r>
            <a:r>
              <a:rPr lang="en-US" dirty="0" smtClean="0"/>
              <a:t>, 47, 477-482.</a:t>
            </a:r>
          </a:p>
          <a:p>
            <a:r>
              <a:rPr lang="en-US" dirty="0" smtClean="0"/>
              <a:t>Barkley, R. (2004). Adolescents with Attention-Deficit/Hyperactivity </a:t>
            </a:r>
            <a:r>
              <a:rPr lang="en-US" dirty="0" err="1" smtClean="0"/>
              <a:t>Disorder:An</a:t>
            </a:r>
            <a:r>
              <a:rPr lang="en-US" dirty="0" smtClean="0"/>
              <a:t> Overview of Empirically Based Treatments.  </a:t>
            </a:r>
            <a:r>
              <a:rPr lang="en-US" i="1" dirty="0" smtClean="0"/>
              <a:t>Journal of Psychiatric Practice, 10,</a:t>
            </a:r>
            <a:r>
              <a:rPr lang="en-US" dirty="0" smtClean="0"/>
              <a:t> 39-56.</a:t>
            </a:r>
          </a:p>
          <a:p>
            <a:r>
              <a:rPr lang="en-US" dirty="0" err="1" smtClean="0"/>
              <a:t>Biederman</a:t>
            </a:r>
            <a:r>
              <a:rPr lang="en-US" dirty="0" smtClean="0"/>
              <a:t>, J., </a:t>
            </a:r>
            <a:r>
              <a:rPr lang="en-US" dirty="0" err="1" smtClean="0"/>
              <a:t>Faraone</a:t>
            </a:r>
            <a:r>
              <a:rPr lang="en-US" dirty="0" smtClean="0"/>
              <a:t>, S., &amp; </a:t>
            </a:r>
            <a:r>
              <a:rPr lang="en-US" dirty="0" err="1" smtClean="0"/>
              <a:t>Lapey</a:t>
            </a:r>
            <a:r>
              <a:rPr lang="en-US" dirty="0" smtClean="0"/>
              <a:t>, K. (1992).  </a:t>
            </a:r>
            <a:r>
              <a:rPr lang="en-US" dirty="0" err="1" smtClean="0"/>
              <a:t>Comorbidity</a:t>
            </a:r>
            <a:r>
              <a:rPr lang="en-US" dirty="0" smtClean="0"/>
              <a:t> of diagnosis in Attention-Deficit Hyperactivity Disorder.  </a:t>
            </a:r>
            <a:r>
              <a:rPr lang="en-US" i="1" dirty="0" smtClean="0"/>
              <a:t>Child and Adolescent Psychiatric Clinics of North America</a:t>
            </a:r>
            <a:r>
              <a:rPr lang="en-US" dirty="0" smtClean="0"/>
              <a:t>, 1(2), 335-360.</a:t>
            </a:r>
          </a:p>
          <a:p>
            <a:r>
              <a:rPr lang="en-US" dirty="0" err="1" smtClean="0"/>
              <a:t>Biederman</a:t>
            </a:r>
            <a:r>
              <a:rPr lang="en-US" dirty="0" smtClean="0"/>
              <a:t>, J., </a:t>
            </a:r>
            <a:r>
              <a:rPr lang="en-US" dirty="0" err="1" smtClean="0"/>
              <a:t>Faraone</a:t>
            </a:r>
            <a:r>
              <a:rPr lang="en-US" dirty="0" smtClean="0"/>
              <a:t>, S., Mick, E., Spencer, T., </a:t>
            </a:r>
            <a:r>
              <a:rPr lang="en-US" dirty="0" err="1" smtClean="0"/>
              <a:t>Wilens</a:t>
            </a:r>
            <a:r>
              <a:rPr lang="en-US" dirty="0" smtClean="0"/>
              <a:t>, T., </a:t>
            </a:r>
            <a:r>
              <a:rPr lang="en-US" dirty="0" err="1" smtClean="0"/>
              <a:t>Kiely</a:t>
            </a:r>
            <a:r>
              <a:rPr lang="en-US" dirty="0" smtClean="0"/>
              <a:t>, K., </a:t>
            </a:r>
            <a:r>
              <a:rPr lang="en-US" dirty="0" err="1" smtClean="0"/>
              <a:t>Guite</a:t>
            </a:r>
            <a:r>
              <a:rPr lang="en-US" dirty="0" smtClean="0"/>
              <a:t>, J., </a:t>
            </a:r>
            <a:r>
              <a:rPr lang="en-US" dirty="0" err="1" smtClean="0"/>
              <a:t>Ablon</a:t>
            </a:r>
            <a:r>
              <a:rPr lang="en-US" dirty="0" smtClean="0"/>
              <a:t>, J., Reed, E., &amp; Warburton, R. (1995).  High risk for Attention Deficit Hyperactivity Disorder among children of parents with childhood onset of the disorder: A pilot study.  </a:t>
            </a:r>
            <a:r>
              <a:rPr lang="en-US" i="1" dirty="0" smtClean="0"/>
              <a:t>American Journal of Psychiatry</a:t>
            </a:r>
            <a:r>
              <a:rPr lang="en-US" dirty="0" smtClean="0"/>
              <a:t>, 152, 431-435.</a:t>
            </a:r>
          </a:p>
          <a:p>
            <a:r>
              <a:rPr lang="en-US" dirty="0" smtClean="0"/>
              <a:t>Bird, H.R., Andrews, H., Schwab-Stone, M., Goodman, S., </a:t>
            </a:r>
            <a:r>
              <a:rPr lang="en-US" dirty="0" err="1" smtClean="0"/>
              <a:t>Dulcan</a:t>
            </a:r>
            <a:r>
              <a:rPr lang="en-US" dirty="0" smtClean="0"/>
              <a:t>, M., </a:t>
            </a:r>
            <a:r>
              <a:rPr lang="en-US" dirty="0" err="1" smtClean="0"/>
              <a:t>Richters</a:t>
            </a:r>
            <a:r>
              <a:rPr lang="en-US" dirty="0" smtClean="0"/>
              <a:t>, J., et al. (1996). Global measures of impairment for epidemiologic and clinical </a:t>
            </a:r>
            <a:r>
              <a:rPr lang="en-US" dirty="0" err="1" smtClean="0"/>
              <a:t>usewith</a:t>
            </a:r>
            <a:r>
              <a:rPr lang="en-US" dirty="0" smtClean="0"/>
              <a:t> children and adolescents. </a:t>
            </a:r>
            <a:r>
              <a:rPr lang="en-US" i="1" dirty="0" smtClean="0"/>
              <a:t>International Journal of Methods in Psychiatric Research, 6, 295–307.</a:t>
            </a:r>
          </a:p>
          <a:p>
            <a:r>
              <a:rPr lang="en-US" dirty="0" smtClean="0"/>
              <a:t>Bird, H. R., Shaffer, D., Fisher, P., Gould, M. S., </a:t>
            </a:r>
            <a:r>
              <a:rPr lang="en-US" dirty="0" err="1" smtClean="0"/>
              <a:t>Staghezza</a:t>
            </a:r>
            <a:r>
              <a:rPr lang="en-US" dirty="0" smtClean="0"/>
              <a:t>, B., Chen, J. Y., et al. (1993). The Columbia Impairment Scale (CIS): Pilot findings on a measure of global impairment for children and adolescents. </a:t>
            </a:r>
            <a:r>
              <a:rPr lang="en-US" i="1" dirty="0" smtClean="0"/>
              <a:t>International Journal of Methods in Psychiatric Research, 3, 167–176.</a:t>
            </a:r>
            <a:endParaRPr lang="en-US" dirty="0" smtClean="0"/>
          </a:p>
          <a:p>
            <a:r>
              <a:rPr lang="en-US" dirty="0" smtClean="0"/>
              <a:t>Boyle, M. H., </a:t>
            </a:r>
            <a:r>
              <a:rPr lang="en-US" dirty="0" err="1" smtClean="0"/>
              <a:t>Offord</a:t>
            </a:r>
            <a:r>
              <a:rPr lang="en-US" dirty="0" smtClean="0"/>
              <a:t>, D. R., Racine, Y., Sanford, M., </a:t>
            </a:r>
            <a:r>
              <a:rPr lang="en-US" dirty="0" err="1" smtClean="0"/>
              <a:t>Szatmari</a:t>
            </a:r>
            <a:r>
              <a:rPr lang="en-US" dirty="0" smtClean="0"/>
              <a:t>, P., Fleming, J. E., et al (1993). Evaluation of the Diagnostic Interview for Children and Adolescents for use in general population samples. </a:t>
            </a:r>
            <a:r>
              <a:rPr lang="en-US" i="1" dirty="0" smtClean="0"/>
              <a:t>Journal of Abnormal Child Psychology, 21,</a:t>
            </a:r>
            <a:r>
              <a:rPr lang="en-US" dirty="0" smtClean="0"/>
              <a:t> 663–681.</a:t>
            </a:r>
          </a:p>
          <a:p>
            <a:r>
              <a:rPr lang="en-US" dirty="0" smtClean="0"/>
              <a:t>Chen,W.J.,Faraone,S.V.,Biederman,J.,&amp;Tsuang,M.T.(1994). Diagnostic accuracy of the Child Behavior Checklist scales for attention-deficit hyperactivity disorder: </a:t>
            </a:r>
            <a:r>
              <a:rPr lang="en-US" dirty="0" err="1" smtClean="0"/>
              <a:t>Areceiver</a:t>
            </a:r>
            <a:r>
              <a:rPr lang="en-US" dirty="0" smtClean="0"/>
              <a:t>-operating characteristic analysis. </a:t>
            </a:r>
            <a:r>
              <a:rPr lang="en-US" i="1" dirty="0" smtClean="0"/>
              <a:t>Journal of Consulting and Clinical Psychology, 62, 1017–1025.</a:t>
            </a:r>
          </a:p>
          <a:p>
            <a:r>
              <a:rPr lang="en-US" dirty="0" smtClean="0"/>
              <a:t>Chronis, A.M., </a:t>
            </a:r>
            <a:r>
              <a:rPr lang="en-US" dirty="0" err="1" smtClean="0"/>
              <a:t>Fabiano</a:t>
            </a:r>
            <a:r>
              <a:rPr lang="en-US" dirty="0" smtClean="0"/>
              <a:t>, G.A., </a:t>
            </a:r>
            <a:r>
              <a:rPr lang="en-US" dirty="0" err="1" smtClean="0"/>
              <a:t>Gnagy</a:t>
            </a:r>
            <a:r>
              <a:rPr lang="en-US" dirty="0" smtClean="0"/>
              <a:t>, E.M., </a:t>
            </a:r>
            <a:r>
              <a:rPr lang="en-US" dirty="0" err="1" smtClean="0"/>
              <a:t>Onyango</a:t>
            </a:r>
            <a:r>
              <a:rPr lang="en-US" dirty="0" smtClean="0"/>
              <a:t>, A.N., </a:t>
            </a:r>
            <a:r>
              <a:rPr lang="en-US" dirty="0" err="1" smtClean="0"/>
              <a:t>Pel[ham</a:t>
            </a:r>
            <a:r>
              <a:rPr lang="en-US" dirty="0" smtClean="0"/>
              <a:t>, W. E., Williams, A., et al. (2004). An evaluation of the Summer Treatment Program for children with attention-deficit/hyperactivity disorder using a treatment withdrawal design.  </a:t>
            </a:r>
            <a:r>
              <a:rPr lang="en-US" i="1" dirty="0" smtClean="0"/>
              <a:t>Behavior Therapy, 35, 561–585. </a:t>
            </a:r>
            <a:endParaRPr lang="en-US" dirty="0" smtClean="0"/>
          </a:p>
          <a:p>
            <a:r>
              <a:rPr lang="en-US" dirty="0" smtClean="0"/>
              <a:t>Douglas, V. (1972).  Stop, look, think, listen: The problem of sustained attention and impulse control in hyperactive and normal children.  </a:t>
            </a:r>
            <a:r>
              <a:rPr lang="en-US" i="1" dirty="0" smtClean="0"/>
              <a:t>Canadian Journal of </a:t>
            </a:r>
            <a:r>
              <a:rPr lang="en-US" i="1" dirty="0" err="1" smtClean="0"/>
              <a:t>Behavioural</a:t>
            </a:r>
            <a:r>
              <a:rPr lang="en-US" i="1" dirty="0" smtClean="0"/>
              <a:t> Science</a:t>
            </a:r>
            <a:r>
              <a:rPr lang="en-US" dirty="0" smtClean="0"/>
              <a:t>, 4, 259-282.</a:t>
            </a:r>
          </a:p>
          <a:p>
            <a:r>
              <a:rPr lang="en-US" dirty="0" err="1" smtClean="0"/>
              <a:t>Fabiano</a:t>
            </a:r>
            <a:r>
              <a:rPr lang="en-US" dirty="0" smtClean="0"/>
              <a:t>, G. A., Pelham, W. E., Manos, M., </a:t>
            </a:r>
            <a:r>
              <a:rPr lang="en-US" dirty="0" err="1" smtClean="0"/>
              <a:t>Gnagy</a:t>
            </a:r>
            <a:r>
              <a:rPr lang="en-US" dirty="0" smtClean="0"/>
              <a:t>, E. M., Chronis, A. M., </a:t>
            </a:r>
            <a:r>
              <a:rPr lang="en-US" dirty="0" err="1" smtClean="0"/>
              <a:t>Onyango</a:t>
            </a:r>
            <a:r>
              <a:rPr lang="en-US" dirty="0" smtClean="0"/>
              <a:t>, A. N., et al. (2004). An evaluation of three timeout procedures for children with attention-deficit/hyperactivity disorder. </a:t>
            </a:r>
            <a:r>
              <a:rPr lang="en-US" i="1" dirty="0" smtClean="0"/>
              <a:t>Behavior Therapy, 35, 449–469. </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199" y="2209800"/>
            <a:ext cx="8458201" cy="4419600"/>
          </a:xfrm>
        </p:spPr>
        <p:txBody>
          <a:bodyPr>
            <a:normAutofit fontScale="40000" lnSpcReduction="20000"/>
          </a:bodyPr>
          <a:lstStyle/>
          <a:p>
            <a:r>
              <a:rPr lang="en-US" dirty="0" smtClean="0"/>
              <a:t>Klein, R. G., &amp;</a:t>
            </a:r>
            <a:r>
              <a:rPr lang="en-US" dirty="0" err="1" smtClean="0"/>
              <a:t>Abikoff</a:t>
            </a:r>
            <a:r>
              <a:rPr lang="en-US" dirty="0" smtClean="0"/>
              <a:t>, H. (1997). Behavior therapy and methylphenidate treatment of children with ADHD. </a:t>
            </a:r>
            <a:r>
              <a:rPr lang="en-US" i="1" dirty="0" smtClean="0"/>
              <a:t>Journal of Attention Disorders, 2, 89–114. </a:t>
            </a:r>
            <a:endParaRPr lang="en-US" dirty="0" smtClean="0"/>
          </a:p>
          <a:p>
            <a:r>
              <a:rPr lang="en-US" dirty="0" err="1" smtClean="0"/>
              <a:t>Laufer</a:t>
            </a:r>
            <a:r>
              <a:rPr lang="en-US" dirty="0" smtClean="0"/>
              <a:t>, M., </a:t>
            </a:r>
            <a:r>
              <a:rPr lang="en-US" dirty="0" err="1" smtClean="0"/>
              <a:t>Denhoff</a:t>
            </a:r>
            <a:r>
              <a:rPr lang="en-US" dirty="0" smtClean="0"/>
              <a:t>, E., &amp; </a:t>
            </a:r>
            <a:r>
              <a:rPr lang="en-US" dirty="0" err="1" smtClean="0"/>
              <a:t>Solomons</a:t>
            </a:r>
            <a:r>
              <a:rPr lang="en-US" dirty="0" smtClean="0"/>
              <a:t>, G. (1957).  </a:t>
            </a:r>
            <a:r>
              <a:rPr lang="en-US" dirty="0" err="1" smtClean="0"/>
              <a:t>Hyperkenetic</a:t>
            </a:r>
            <a:r>
              <a:rPr lang="en-US" dirty="0" smtClean="0"/>
              <a:t> impulse disorder in children’s behavior problems</a:t>
            </a:r>
            <a:r>
              <a:rPr lang="en-US" i="1" dirty="0" smtClean="0"/>
              <a:t>.  Psychosomatic Medicine</a:t>
            </a:r>
            <a:r>
              <a:rPr lang="en-US" dirty="0" smtClean="0"/>
              <a:t>, 19, 38-49.</a:t>
            </a:r>
          </a:p>
          <a:p>
            <a:r>
              <a:rPr lang="en-US" dirty="0" smtClean="0"/>
              <a:t>Mash, E. &amp; Barkley, R (1998).  Treatment of childhood disorders, (pp. 55-110).  New York, NY: Guilford Press.</a:t>
            </a:r>
          </a:p>
          <a:p>
            <a:r>
              <a:rPr lang="en-US" dirty="0" smtClean="0"/>
              <a:t>Meyer, K. (2005).  Improving homework in adolescents with ADHD: Comparing training in self- vs. parent-monitoring of homework and study skills completion.  Unpublished thesis.</a:t>
            </a:r>
          </a:p>
          <a:p>
            <a:r>
              <a:rPr lang="en-US" dirty="0" smtClean="0"/>
              <a:t>Pelham, W., </a:t>
            </a:r>
            <a:r>
              <a:rPr lang="en-US" dirty="0" err="1" smtClean="0"/>
              <a:t>Fabiano</a:t>
            </a:r>
            <a:r>
              <a:rPr lang="en-US" dirty="0" smtClean="0"/>
              <a:t>, G., &amp; </a:t>
            </a:r>
            <a:r>
              <a:rPr lang="en-US" dirty="0" err="1" smtClean="0"/>
              <a:t>Massetti</a:t>
            </a:r>
            <a:r>
              <a:rPr lang="en-US" dirty="0" smtClean="0"/>
              <a:t>, G. (2005).  Evidence-based assessment of Attention-Deficit Hyperactivity Disorder in children and adolescents. </a:t>
            </a:r>
            <a:r>
              <a:rPr lang="en-US" i="1" dirty="0" smtClean="0"/>
              <a:t>Journal of Clinical Child and Adolescent Psychology</a:t>
            </a:r>
            <a:r>
              <a:rPr lang="en-US" dirty="0" smtClean="0"/>
              <a:t>, 34, 449-476.</a:t>
            </a:r>
          </a:p>
          <a:p>
            <a:r>
              <a:rPr lang="en-US" dirty="0" smtClean="0"/>
              <a:t>Pelham, W. E., </a:t>
            </a:r>
            <a:r>
              <a:rPr lang="en-US" dirty="0" err="1" smtClean="0"/>
              <a:t>Lahey</a:t>
            </a:r>
            <a:r>
              <a:rPr lang="en-US" dirty="0" smtClean="0"/>
              <a:t>, B., </a:t>
            </a:r>
            <a:r>
              <a:rPr lang="en-US" dirty="0" err="1" smtClean="0"/>
              <a:t>Gnagy</a:t>
            </a:r>
            <a:r>
              <a:rPr lang="en-US" dirty="0" smtClean="0"/>
              <a:t>, E., </a:t>
            </a:r>
            <a:r>
              <a:rPr lang="en-US" dirty="0" err="1" smtClean="0"/>
              <a:t>Kipp</a:t>
            </a:r>
            <a:r>
              <a:rPr lang="en-US" dirty="0" smtClean="0"/>
              <a:t>, H., &amp;Roy, A. (2005, June). </a:t>
            </a:r>
            <a:r>
              <a:rPr lang="en-US" i="1" dirty="0" smtClean="0"/>
              <a:t>Predictive validity of ADHD symptoms. Impairment on functional outcomes. Poster to be presented at the annual </a:t>
            </a:r>
            <a:r>
              <a:rPr lang="en-US" dirty="0" smtClean="0"/>
              <a:t>meeting of the International Society for Research on Child and Adolescent Psychopathology, New York.</a:t>
            </a:r>
          </a:p>
          <a:p>
            <a:r>
              <a:rPr lang="en-US" dirty="0" smtClean="0"/>
              <a:t>Rapport, M., &amp; Kelly, K. (1993).  </a:t>
            </a:r>
            <a:r>
              <a:rPr lang="en-US" dirty="0" err="1" smtClean="0"/>
              <a:t>Psychostimulant</a:t>
            </a:r>
            <a:r>
              <a:rPr lang="en-US" dirty="0" smtClean="0"/>
              <a:t> effects on learning and cognitive function.  In J. L. Matson (Ed.) Handbook of hyperactivity in children, (pp. 97-135).  Needham Heights, MA: </a:t>
            </a:r>
            <a:r>
              <a:rPr lang="en-US" dirty="0" err="1" smtClean="0"/>
              <a:t>Allyn</a:t>
            </a:r>
            <a:r>
              <a:rPr lang="en-US" dirty="0" smtClean="0"/>
              <a:t> &amp; Bacon.</a:t>
            </a:r>
          </a:p>
          <a:p>
            <a:r>
              <a:rPr lang="en-US" dirty="0" smtClean="0"/>
              <a:t>Shaffer, D., Fisher, P., Lucas, C.P., </a:t>
            </a:r>
            <a:r>
              <a:rPr lang="en-US" dirty="0" err="1" smtClean="0"/>
              <a:t>Dulcan</a:t>
            </a:r>
            <a:r>
              <a:rPr lang="en-US" dirty="0" smtClean="0"/>
              <a:t>, M.K., &amp; Schwab-Stone, M. E. (2000). NIMH Diagnostic Interview Schedule for Children Version IV (NIM HDISC–IV): Description, differences from previous versions, and reliability of some common diagnoses. </a:t>
            </a:r>
            <a:r>
              <a:rPr lang="en-US" i="1" dirty="0" smtClean="0"/>
              <a:t>Journal of the American Academy of Child &amp; Adolescent Psychiatry, 39, 28–38.:</a:t>
            </a:r>
            <a:endParaRPr lang="en-US" dirty="0" smtClean="0"/>
          </a:p>
          <a:p>
            <a:r>
              <a:rPr lang="en-US" dirty="0" smtClean="0"/>
              <a:t>Still, G. (1902).  Some abnormal psychical conditions in children.  </a:t>
            </a:r>
            <a:r>
              <a:rPr lang="en-US" dirty="0" err="1" smtClean="0"/>
              <a:t>Lencet</a:t>
            </a:r>
            <a:r>
              <a:rPr lang="en-US" dirty="0" smtClean="0"/>
              <a:t>, I, 1008-1012, 1077-1082, 1163-1169.</a:t>
            </a:r>
          </a:p>
          <a:p>
            <a:r>
              <a:rPr lang="en-US" dirty="0" smtClean="0"/>
              <a:t>Strauss, A., &amp; </a:t>
            </a:r>
            <a:r>
              <a:rPr lang="en-US" dirty="0" err="1" smtClean="0"/>
              <a:t>Lehtinen</a:t>
            </a:r>
            <a:r>
              <a:rPr lang="en-US" dirty="0" smtClean="0"/>
              <a:t>, J. (1947)  Psychopathology and education of the brain-injured child.  New York: </a:t>
            </a:r>
            <a:r>
              <a:rPr lang="en-US" dirty="0" err="1" smtClean="0"/>
              <a:t>Grune</a:t>
            </a:r>
            <a:r>
              <a:rPr lang="en-US" dirty="0" smtClean="0"/>
              <a:t> &amp; Stratton</a:t>
            </a:r>
          </a:p>
          <a:p>
            <a:r>
              <a:rPr lang="en-US" dirty="0" err="1" smtClean="0"/>
              <a:t>Wolraich</a:t>
            </a:r>
            <a:r>
              <a:rPr lang="en-US" dirty="0" smtClean="0"/>
              <a:t>, M. L., Lambert, W., Doffing, M. A., </a:t>
            </a:r>
            <a:r>
              <a:rPr lang="en-US" dirty="0" err="1" smtClean="0"/>
              <a:t>Bickman</a:t>
            </a:r>
            <a:r>
              <a:rPr lang="en-US" dirty="0" smtClean="0"/>
              <a:t>, L., Simmons,T.,&amp;Worley,K.(2003).Psychometric properties of the Vanderbilt ADHD diagnostic parent rating scale in a referred population. </a:t>
            </a:r>
            <a:r>
              <a:rPr lang="en-US" i="1" dirty="0" smtClean="0"/>
              <a:t>Journal of Pediatric Psychology, 28,</a:t>
            </a:r>
            <a:r>
              <a:rPr lang="en-US" dirty="0" smtClean="0"/>
              <a:t> 559–568.</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ADHD in the DSM-IV TR</a:t>
            </a:r>
            <a:endParaRPr lang="en-US" dirty="0"/>
          </a:p>
        </p:txBody>
      </p:sp>
      <p:sp>
        <p:nvSpPr>
          <p:cNvPr id="3" name="Content Placeholder 2"/>
          <p:cNvSpPr>
            <a:spLocks noGrp="1"/>
          </p:cNvSpPr>
          <p:nvPr>
            <p:ph idx="1"/>
          </p:nvPr>
        </p:nvSpPr>
        <p:spPr>
          <a:xfrm>
            <a:off x="457199" y="2209800"/>
            <a:ext cx="6508377" cy="4267200"/>
          </a:xfrm>
        </p:spPr>
        <p:txBody>
          <a:bodyPr>
            <a:normAutofit fontScale="85000" lnSpcReduction="20000"/>
          </a:bodyPr>
          <a:lstStyle/>
          <a:p>
            <a:pPr>
              <a:buClr>
                <a:schemeClr val="accent2">
                  <a:lumMod val="90000"/>
                  <a:lumOff val="10000"/>
                </a:schemeClr>
              </a:buClr>
            </a:pPr>
            <a:r>
              <a:rPr lang="en-US" dirty="0" smtClean="0"/>
              <a:t>To meet criteria for </a:t>
            </a:r>
            <a:r>
              <a:rPr lang="en-US" dirty="0" smtClean="0">
                <a:solidFill>
                  <a:schemeClr val="accent2">
                    <a:lumMod val="75000"/>
                    <a:lumOff val="25000"/>
                  </a:schemeClr>
                </a:solidFill>
              </a:rPr>
              <a:t>Hyperactive-Impulsive Type</a:t>
            </a:r>
            <a:r>
              <a:rPr lang="en-US" dirty="0" smtClean="0"/>
              <a:t>, </a:t>
            </a:r>
            <a:r>
              <a:rPr lang="en-US" b="1" dirty="0" smtClean="0">
                <a:solidFill>
                  <a:schemeClr val="tx1"/>
                </a:solidFill>
              </a:rPr>
              <a:t>six</a:t>
            </a:r>
            <a:r>
              <a:rPr lang="en-US" dirty="0" smtClean="0">
                <a:solidFill>
                  <a:schemeClr val="tx1"/>
                </a:solidFill>
              </a:rPr>
              <a:t> </a:t>
            </a:r>
            <a:r>
              <a:rPr lang="en-US" dirty="0" smtClean="0"/>
              <a:t>or more of the following symptoms must be present for at least six months, and to a degree that is maladaptive:</a:t>
            </a:r>
          </a:p>
          <a:p>
            <a:pPr>
              <a:buClr>
                <a:schemeClr val="accent2">
                  <a:lumMod val="90000"/>
                  <a:lumOff val="10000"/>
                </a:schemeClr>
              </a:buClr>
            </a:pPr>
            <a:r>
              <a:rPr lang="en-US" dirty="0" smtClean="0"/>
              <a:t>Hyperactivity</a:t>
            </a:r>
          </a:p>
          <a:p>
            <a:pPr lvl="1">
              <a:buClr>
                <a:schemeClr val="accent2">
                  <a:lumMod val="90000"/>
                  <a:lumOff val="10000"/>
                </a:schemeClr>
              </a:buClr>
            </a:pPr>
            <a:r>
              <a:rPr lang="en-US" dirty="0" smtClean="0"/>
              <a:t>Often fidgets with hands or feet or squirms in seat</a:t>
            </a:r>
          </a:p>
          <a:p>
            <a:pPr lvl="1">
              <a:buClr>
                <a:schemeClr val="accent2">
                  <a:lumMod val="90000"/>
                  <a:lumOff val="10000"/>
                </a:schemeClr>
              </a:buClr>
            </a:pPr>
            <a:r>
              <a:rPr lang="en-US" dirty="0" smtClean="0"/>
              <a:t>Often leaves seat in classroom or other situation in which remaining seated is expected</a:t>
            </a:r>
          </a:p>
          <a:p>
            <a:pPr lvl="1">
              <a:buClr>
                <a:schemeClr val="accent2">
                  <a:lumMod val="90000"/>
                  <a:lumOff val="10000"/>
                </a:schemeClr>
              </a:buClr>
            </a:pPr>
            <a:r>
              <a:rPr lang="en-US" dirty="0" smtClean="0"/>
              <a:t>Often runs or climbs excessively</a:t>
            </a:r>
          </a:p>
          <a:p>
            <a:pPr lvl="1">
              <a:buClr>
                <a:schemeClr val="accent2">
                  <a:lumMod val="90000"/>
                  <a:lumOff val="10000"/>
                </a:schemeClr>
              </a:buClr>
            </a:pPr>
            <a:r>
              <a:rPr lang="en-US" dirty="0" smtClean="0"/>
              <a:t>Often has difficulty playing quietly</a:t>
            </a:r>
          </a:p>
          <a:p>
            <a:pPr lvl="1">
              <a:buClr>
                <a:schemeClr val="accent2">
                  <a:lumMod val="90000"/>
                  <a:lumOff val="10000"/>
                </a:schemeClr>
              </a:buClr>
            </a:pPr>
            <a:r>
              <a:rPr lang="en-US" dirty="0" smtClean="0"/>
              <a:t>Is often “on the go” or often acts as if “driven by a motor”</a:t>
            </a:r>
          </a:p>
          <a:p>
            <a:pPr lvl="1">
              <a:buClr>
                <a:schemeClr val="accent2">
                  <a:lumMod val="90000"/>
                  <a:lumOff val="10000"/>
                </a:schemeClr>
              </a:buClr>
            </a:pPr>
            <a:r>
              <a:rPr lang="en-US" dirty="0" smtClean="0"/>
              <a:t>Often talks excessively</a:t>
            </a:r>
          </a:p>
          <a:p>
            <a:pPr>
              <a:buClr>
                <a:schemeClr val="accent2">
                  <a:lumMod val="90000"/>
                  <a:lumOff val="10000"/>
                </a:schemeClr>
              </a:buClr>
            </a:pPr>
            <a:r>
              <a:rPr lang="en-US" dirty="0" smtClean="0"/>
              <a:t>Impulsivity</a:t>
            </a:r>
          </a:p>
          <a:p>
            <a:pPr lvl="1">
              <a:buClr>
                <a:schemeClr val="accent2">
                  <a:lumMod val="90000"/>
                  <a:lumOff val="10000"/>
                </a:schemeClr>
              </a:buClr>
            </a:pPr>
            <a:r>
              <a:rPr lang="en-US" dirty="0" smtClean="0"/>
              <a:t>Often blurts out answers before questions have been finished</a:t>
            </a:r>
          </a:p>
          <a:p>
            <a:pPr lvl="1">
              <a:buClr>
                <a:schemeClr val="accent2">
                  <a:lumMod val="90000"/>
                  <a:lumOff val="10000"/>
                </a:schemeClr>
              </a:buClr>
            </a:pPr>
            <a:r>
              <a:rPr lang="en-US" dirty="0" smtClean="0"/>
              <a:t>Often has difficulty awaiting their turn</a:t>
            </a:r>
          </a:p>
          <a:p>
            <a:pPr lvl="1">
              <a:buClr>
                <a:schemeClr val="accent2">
                  <a:lumMod val="90000"/>
                  <a:lumOff val="10000"/>
                </a:schemeClr>
              </a:buClr>
            </a:pPr>
            <a:r>
              <a:rPr lang="en-US" dirty="0" smtClean="0"/>
              <a:t>Often interrupts or intrudes on others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ADHD in the DSM-IV TR</a:t>
            </a:r>
            <a:endParaRPr lang="en-US" dirty="0"/>
          </a:p>
        </p:txBody>
      </p:sp>
      <p:sp>
        <p:nvSpPr>
          <p:cNvPr id="3" name="Content Placeholder 2"/>
          <p:cNvSpPr>
            <a:spLocks noGrp="1"/>
          </p:cNvSpPr>
          <p:nvPr>
            <p:ph idx="1"/>
          </p:nvPr>
        </p:nvSpPr>
        <p:spPr/>
        <p:txBody>
          <a:bodyPr/>
          <a:lstStyle/>
          <a:p>
            <a:r>
              <a:rPr lang="en-US" dirty="0" smtClean="0"/>
              <a:t>To meet criteria for </a:t>
            </a:r>
            <a:r>
              <a:rPr lang="en-US" dirty="0" smtClean="0">
                <a:solidFill>
                  <a:schemeClr val="accent2">
                    <a:lumMod val="75000"/>
                    <a:lumOff val="25000"/>
                  </a:schemeClr>
                </a:solidFill>
              </a:rPr>
              <a:t>Combined Type</a:t>
            </a:r>
            <a:r>
              <a:rPr lang="en-US" dirty="0" smtClean="0"/>
              <a:t>, </a:t>
            </a:r>
            <a:r>
              <a:rPr lang="en-US" dirty="0" smtClean="0">
                <a:solidFill>
                  <a:schemeClr val="tx1"/>
                </a:solidFill>
              </a:rPr>
              <a:t>criteria for both Inattentive and Hyperactive-Impulsive types must be met for the past six months</a:t>
            </a:r>
          </a:p>
          <a:p>
            <a:r>
              <a:rPr lang="en-US" dirty="0" smtClean="0"/>
              <a:t>Some hyperactive-impulsive symptoms or inattentive symptoms must have been present before age 7</a:t>
            </a:r>
          </a:p>
          <a:p>
            <a:r>
              <a:rPr lang="en-US" dirty="0" smtClean="0"/>
              <a:t>Some impairment must be present in two or more settings (e.g., at school and at home)</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ADHD in the DSM-IV TR</a:t>
            </a:r>
            <a:endParaRPr lang="en-US" dirty="0"/>
          </a:p>
        </p:txBody>
      </p:sp>
      <p:sp>
        <p:nvSpPr>
          <p:cNvPr id="3" name="Content Placeholder 2"/>
          <p:cNvSpPr>
            <a:spLocks noGrp="1"/>
          </p:cNvSpPr>
          <p:nvPr>
            <p:ph idx="1"/>
          </p:nvPr>
        </p:nvSpPr>
        <p:spPr/>
        <p:txBody>
          <a:bodyPr/>
          <a:lstStyle/>
          <a:p>
            <a:r>
              <a:rPr lang="en-US" dirty="0" smtClean="0"/>
              <a:t>A diagnosis of Attention-Deficit/Hyperactivity Disorder Not Otherwise Specified is available for individuals who:</a:t>
            </a:r>
          </a:p>
          <a:p>
            <a:pPr lvl="1"/>
            <a:r>
              <a:rPr lang="en-US" dirty="0" smtClean="0"/>
              <a:t>meet the criteria for Attention-Deficit/Hyperactivity Disorder, Predominately Inattentive Type, but whose onset of symptoms is 7 years or after</a:t>
            </a:r>
          </a:p>
          <a:p>
            <a:pPr lvl="1"/>
            <a:r>
              <a:rPr lang="en-US" dirty="0" smtClean="0"/>
              <a:t>Have clinically significant impairment who present with inattention and whose symptom pattern does not meet the full criteria for the disorder, but have a behavioral pattern of sluggishness, daydreaming, and </a:t>
            </a:r>
            <a:r>
              <a:rPr lang="en-US" dirty="0" err="1" smtClean="0"/>
              <a:t>hypoactivity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common characteristics</a:t>
            </a:r>
            <a:endParaRPr lang="en-US" dirty="0"/>
          </a:p>
        </p:txBody>
      </p:sp>
      <p:sp>
        <p:nvSpPr>
          <p:cNvPr id="3" name="Content Placeholder 2"/>
          <p:cNvSpPr>
            <a:spLocks noGrp="1"/>
          </p:cNvSpPr>
          <p:nvPr>
            <p:ph idx="1"/>
          </p:nvPr>
        </p:nvSpPr>
        <p:spPr/>
        <p:txBody>
          <a:bodyPr/>
          <a:lstStyle/>
          <a:p>
            <a:r>
              <a:rPr lang="en-US" dirty="0" smtClean="0"/>
              <a:t>About half of individuals with ADHD also have Oppositional Defiant Disorder or Conduct Disorder</a:t>
            </a:r>
          </a:p>
          <a:p>
            <a:pPr lvl="1"/>
            <a:r>
              <a:rPr lang="en-US" dirty="0" smtClean="0"/>
              <a:t>Most common in individuals with Hyperactive-Impulsive and combined subtypes</a:t>
            </a:r>
          </a:p>
          <a:p>
            <a:r>
              <a:rPr lang="en-US" dirty="0" smtClean="0"/>
              <a:t>Other associated disorders include mood disorders, anxiety disorders, learning disorders, and communication disorders</a:t>
            </a:r>
          </a:p>
          <a:p>
            <a:r>
              <a:rPr lang="en-US" dirty="0" smtClean="0"/>
              <a:t>Approximately 50% of individuals with </a:t>
            </a:r>
            <a:r>
              <a:rPr lang="en-US" dirty="0" err="1" smtClean="0"/>
              <a:t>Tourette’s</a:t>
            </a:r>
            <a:r>
              <a:rPr lang="en-US" dirty="0" smtClean="0"/>
              <a:t> Disorder meet criteria for ADHD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ADHD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First clinical description presented by George Still in 1902, who observed children with aggressive, deviant, highly emotional, and poorly inhibited behavior</a:t>
            </a:r>
          </a:p>
          <a:p>
            <a:pPr lvl="1"/>
            <a:r>
              <a:rPr lang="en-US" dirty="0" smtClean="0"/>
              <a:t>Still hypothesized that these children had a deficiency in moral control, which resulted from the surrounding environment and internal factors</a:t>
            </a:r>
          </a:p>
          <a:p>
            <a:pPr lvl="1"/>
            <a:r>
              <a:rPr lang="en-US" dirty="0" smtClean="0"/>
              <a:t>Also hypothesized about possible hereditary factors</a:t>
            </a:r>
          </a:p>
          <a:p>
            <a:r>
              <a:rPr lang="en-US" dirty="0" smtClean="0"/>
              <a:t>Strauss and </a:t>
            </a:r>
            <a:r>
              <a:rPr lang="en-US" dirty="0" err="1" smtClean="0"/>
              <a:t>Lehtien</a:t>
            </a:r>
            <a:r>
              <a:rPr lang="en-US" dirty="0" smtClean="0"/>
              <a:t> (1942) argued that restless and inattentive behavior were evidence of brain damage</a:t>
            </a:r>
          </a:p>
          <a:p>
            <a:pPr lvl="1"/>
            <a:r>
              <a:rPr lang="en-US" dirty="0" smtClean="0"/>
              <a:t>Term “minimal brain damage” used to describe such children, and special educational guidelines were proposed</a:t>
            </a:r>
          </a:p>
          <a:p>
            <a:r>
              <a:rPr lang="en-US" dirty="0" smtClean="0"/>
              <a:t>Focus began to shift to deficit in filtering of stimuli in CNS (</a:t>
            </a:r>
            <a:r>
              <a:rPr lang="en-US" dirty="0" err="1" smtClean="0"/>
              <a:t>Laufer</a:t>
            </a:r>
            <a:r>
              <a:rPr lang="en-US" dirty="0" smtClean="0"/>
              <a:t>, </a:t>
            </a:r>
            <a:r>
              <a:rPr lang="en-US" dirty="0" err="1" smtClean="0"/>
              <a:t>Denhoff</a:t>
            </a:r>
            <a:r>
              <a:rPr lang="en-US" dirty="0" smtClean="0"/>
              <a:t>, &amp; </a:t>
            </a:r>
            <a:r>
              <a:rPr lang="en-US" dirty="0" err="1" smtClean="0"/>
              <a:t>Solomons</a:t>
            </a:r>
            <a:r>
              <a:rPr lang="en-US" dirty="0" smtClean="0"/>
              <a:t>, 1957)</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ADHD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Terms associated with brain damage or dysfunction were eventually dropped</a:t>
            </a:r>
          </a:p>
          <a:p>
            <a:r>
              <a:rPr lang="en-US" dirty="0" smtClean="0"/>
              <a:t>Associations between hyperactivity and decreased attention and impulse control (Douglas, 1972)</a:t>
            </a:r>
          </a:p>
          <a:p>
            <a:pPr lvl="1"/>
            <a:r>
              <a:rPr lang="en-US" dirty="0" smtClean="0"/>
              <a:t>Impairments in investment, organization, maintenance of attention, inhibition, control of arousal levels, and desire for immediate reinforcement</a:t>
            </a:r>
          </a:p>
          <a:p>
            <a:r>
              <a:rPr lang="en-US" dirty="0" smtClean="0"/>
              <a:t>Labeled ADD in 1980 by American Psychiatric Association, ADHD in 1987</a:t>
            </a:r>
          </a:p>
          <a:p>
            <a:r>
              <a:rPr lang="en-US" dirty="0" smtClean="0"/>
              <a:t>Focus returned to poor executive functioning and self-regulation (1981-present)</a:t>
            </a:r>
          </a:p>
          <a:p>
            <a:r>
              <a:rPr lang="en-US" dirty="0" smtClean="0"/>
              <a:t>Continuing questions of whether inattentive individuals represent a completely different disorder</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and contributory factors</a:t>
            </a:r>
            <a:endParaRPr lang="en-US" dirty="0"/>
          </a:p>
        </p:txBody>
      </p:sp>
      <p:sp>
        <p:nvSpPr>
          <p:cNvPr id="3" name="Content Placeholder 2"/>
          <p:cNvSpPr>
            <a:spLocks noGrp="1"/>
          </p:cNvSpPr>
          <p:nvPr>
            <p:ph idx="1"/>
          </p:nvPr>
        </p:nvSpPr>
        <p:spPr/>
        <p:txBody>
          <a:bodyPr>
            <a:normAutofit/>
          </a:bodyPr>
          <a:lstStyle/>
          <a:p>
            <a:r>
              <a:rPr lang="en-US" dirty="0" smtClean="0"/>
              <a:t>Neurology</a:t>
            </a:r>
          </a:p>
          <a:p>
            <a:pPr lvl="1"/>
            <a:r>
              <a:rPr lang="en-US" dirty="0" smtClean="0"/>
              <a:t>Brain damage to prefrontal cortex associated with ADHD-like symptoms</a:t>
            </a:r>
          </a:p>
          <a:p>
            <a:pPr lvl="1"/>
            <a:r>
              <a:rPr lang="en-US" dirty="0" smtClean="0"/>
              <a:t>Low birth weight linked to risk for ADHD through relationship to abnormal brain development</a:t>
            </a:r>
          </a:p>
          <a:p>
            <a:pPr lvl="1"/>
            <a:r>
              <a:rPr lang="en-US" dirty="0" smtClean="0"/>
              <a:t>Neurotransmitter dysfunctions have also been proposed, but little evidence exists</a:t>
            </a:r>
          </a:p>
          <a:p>
            <a:pPr lvl="1"/>
            <a:r>
              <a:rPr lang="en-US" dirty="0" smtClean="0"/>
              <a:t>Reduced regions of prefrontal cortex as measured by MRI (</a:t>
            </a:r>
            <a:r>
              <a:rPr lang="en-US" dirty="0" err="1" smtClean="0"/>
              <a:t>Baumgardner</a:t>
            </a:r>
            <a:r>
              <a:rPr lang="en-US" dirty="0" smtClean="0"/>
              <a:t> et al., 1996)</a:t>
            </a:r>
          </a:p>
          <a:p>
            <a:r>
              <a:rPr lang="en-US" dirty="0" smtClean="0"/>
              <a:t>Diet and nutrition</a:t>
            </a:r>
          </a:p>
          <a:p>
            <a:pPr lvl="1"/>
            <a:r>
              <a:rPr lang="en-US" dirty="0" smtClean="0"/>
              <a:t>Proposed to cause ADHD, but little evidence supports this claim </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525</TotalTime>
  <Words>2972</Words>
  <Application>Microsoft Macintosh PowerPoint</Application>
  <PresentationFormat>On-screen Show (4:3)</PresentationFormat>
  <Paragraphs>175</Paragraphs>
  <Slides>23</Slides>
  <Notes>0</Notes>
  <HiddenSlides>0</HiddenSlides>
  <MMClips>0</MMClips>
  <ScaleCrop>false</ScaleCrop>
  <HeadingPairs>
    <vt:vector size="4" baseType="variant">
      <vt:variant>
        <vt:lpstr>Design Template</vt:lpstr>
      </vt:variant>
      <vt:variant>
        <vt:i4>1</vt:i4>
      </vt:variant>
      <vt:variant>
        <vt:lpstr>Slide Titles</vt:lpstr>
      </vt:variant>
      <vt:variant>
        <vt:i4>23</vt:i4>
      </vt:variant>
    </vt:vector>
  </HeadingPairs>
  <TitlesOfParts>
    <vt:vector size="24" baseType="lpstr">
      <vt:lpstr>Advantage</vt:lpstr>
      <vt:lpstr>Attention-Deficit/Hyperactivity Disorder</vt:lpstr>
      <vt:lpstr>ADHD in the DSM-IV TR</vt:lpstr>
      <vt:lpstr>ADHD in the DSM-IV TR</vt:lpstr>
      <vt:lpstr>ADHD in the DSM-IV TR</vt:lpstr>
      <vt:lpstr>ADHD in the DSM-IV TR</vt:lpstr>
      <vt:lpstr>Other common characteristics</vt:lpstr>
      <vt:lpstr>History of ADHD</vt:lpstr>
      <vt:lpstr>History of ADHD</vt:lpstr>
      <vt:lpstr>Causes and contributory factors</vt:lpstr>
      <vt:lpstr>Causes and contributory factors</vt:lpstr>
      <vt:lpstr>Assessment of ADHD</vt:lpstr>
      <vt:lpstr>Assessment of ADHD</vt:lpstr>
      <vt:lpstr>Assessment of ADHD</vt:lpstr>
      <vt:lpstr>Evidence-based reviews</vt:lpstr>
      <vt:lpstr>Treatment approaches</vt:lpstr>
      <vt:lpstr>Treatment approaches</vt:lpstr>
      <vt:lpstr>Fads and non-EBP</vt:lpstr>
      <vt:lpstr>Recent ADHD research</vt:lpstr>
      <vt:lpstr>Recent ADHD research</vt:lpstr>
      <vt:lpstr>Recent ADHD research</vt:lpstr>
      <vt:lpstr>Conclusions</vt:lpstr>
      <vt:lpstr>References</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Attention-Deficit/Hyperactivity Disorder</dc:title>
  <dc:creator>Keith Radley</dc:creator>
  <cp:lastModifiedBy>Keith Radley</cp:lastModifiedBy>
  <cp:revision>25</cp:revision>
  <dcterms:created xsi:type="dcterms:W3CDTF">2009-07-07T04:23:10Z</dcterms:created>
  <dcterms:modified xsi:type="dcterms:W3CDTF">2009-07-07T05:04:27Z</dcterms:modified>
</cp:coreProperties>
</file>