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8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4" r:id="rId19"/>
    <p:sldId id="277" r:id="rId20"/>
    <p:sldId id="278" r:id="rId21"/>
    <p:sldId id="279"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C75203A-6D57-3648-A816-447887367252}" type="datetimeFigureOut">
              <a:rPr lang="en-US" smtClean="0"/>
              <a:pPr/>
              <a:t>3/14/10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1F438-6DC2-1B4C-80B8-EE8114A4176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C75203A-6D57-3648-A816-447887367252}" type="datetimeFigureOut">
              <a:rPr lang="en-US" smtClean="0"/>
              <a:pPr/>
              <a:t>3/14/10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1F438-6DC2-1B4C-80B8-EE8114A4176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1F438-6DC2-1B4C-80B8-EE8114A417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1F438-6DC2-1B4C-80B8-EE8114A41766}"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1F438-6DC2-1B4C-80B8-EE8114A41766}"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1F438-6DC2-1B4C-80B8-EE8114A41766}"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1C75203A-6D57-3648-A816-447887367252}" type="datetimeFigureOut">
              <a:rPr lang="en-US" smtClean="0"/>
              <a:pPr/>
              <a:t>3/14/10</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2BC1F438-6DC2-1B4C-80B8-EE8114A41766}"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C75203A-6D57-3648-A816-447887367252}" type="datetimeFigureOut">
              <a:rPr lang="en-US" smtClean="0"/>
              <a:pPr/>
              <a:t>3/14/10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1F438-6DC2-1B4C-80B8-EE8114A41766}"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2BC1F438-6DC2-1B4C-80B8-EE8114A417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C75203A-6D57-3648-A816-447887367252}" type="datetimeFigureOut">
              <a:rPr lang="en-US" smtClean="0"/>
              <a:pPr/>
              <a:t>3/14/10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1F438-6DC2-1B4C-80B8-EE8114A41766}"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C75203A-6D57-3648-A816-447887367252}" type="datetimeFigureOut">
              <a:rPr lang="en-US" smtClean="0"/>
              <a:pPr/>
              <a:t>3/14/10</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2BC1F438-6DC2-1B4C-80B8-EE8114A417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df"/><Relationship Id="rId3"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df"/><Relationship Id="rId3" Type="http://schemas.openxmlformats.org/officeDocument/2006/relationships/image" Target="../media/image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345" y="518317"/>
            <a:ext cx="4213250" cy="4068801"/>
          </a:xfrm>
        </p:spPr>
        <p:txBody>
          <a:bodyPr>
            <a:normAutofit fontScale="90000"/>
          </a:bodyPr>
          <a:lstStyle/>
          <a:p>
            <a:r>
              <a:rPr lang="en-US" sz="2400" dirty="0" smtClean="0">
                <a:solidFill>
                  <a:schemeClr val="bg1"/>
                </a:solidFill>
              </a:rPr>
              <a:t/>
            </a:r>
            <a:br>
              <a:rPr lang="en-US" sz="2400" dirty="0" smtClean="0">
                <a:solidFill>
                  <a:schemeClr val="bg1"/>
                </a:solidFill>
              </a:rPr>
            </a:br>
            <a:r>
              <a:rPr lang="en-US" sz="2222" dirty="0" smtClean="0">
                <a:solidFill>
                  <a:schemeClr val="bg1"/>
                </a:solidFill>
              </a:rPr>
              <a:t>Geoffrey Colvin, Ph. D.</a:t>
            </a:r>
            <a:br>
              <a:rPr lang="en-US" sz="2222" dirty="0" smtClean="0">
                <a:solidFill>
                  <a:schemeClr val="bg1"/>
                </a:solidFill>
              </a:rPr>
            </a:br>
            <a:r>
              <a:rPr lang="en-US" sz="2222" dirty="0" smtClean="0">
                <a:solidFill>
                  <a:schemeClr val="bg1"/>
                </a:solidFill>
              </a:rPr>
              <a:t>University of Oregon</a:t>
            </a:r>
            <a:br>
              <a:rPr lang="en-US" sz="2222" dirty="0" smtClean="0">
                <a:solidFill>
                  <a:schemeClr val="bg1"/>
                </a:solidFill>
              </a:rPr>
            </a:br>
            <a:r>
              <a:rPr lang="en-US" dirty="0" smtClean="0">
                <a:solidFill>
                  <a:schemeClr val="bg1"/>
                </a:solidFill>
              </a:rPr>
              <a:t/>
            </a:r>
            <a:br>
              <a:rPr lang="en-US" dirty="0" smtClean="0">
                <a:solidFill>
                  <a:schemeClr val="bg1"/>
                </a:solidFill>
              </a:rPr>
            </a:br>
            <a:r>
              <a:rPr lang="en-US" b="1" dirty="0" smtClean="0">
                <a:solidFill>
                  <a:schemeClr val="bg1"/>
                </a:solidFill>
              </a:rPr>
              <a:t>Managing </a:t>
            </a:r>
            <a:br>
              <a:rPr lang="en-US" b="1" dirty="0" smtClean="0">
                <a:solidFill>
                  <a:schemeClr val="bg1"/>
                </a:solidFill>
              </a:rPr>
            </a:br>
            <a:r>
              <a:rPr lang="en-US" b="1" dirty="0" smtClean="0">
                <a:solidFill>
                  <a:schemeClr val="bg1"/>
                </a:solidFill>
              </a:rPr>
              <a:t>Acting-Out </a:t>
            </a:r>
            <a:br>
              <a:rPr lang="en-US" b="1" dirty="0" smtClean="0">
                <a:solidFill>
                  <a:schemeClr val="bg1"/>
                </a:solidFill>
              </a:rPr>
            </a:br>
            <a:r>
              <a:rPr lang="en-US" b="1" dirty="0" smtClean="0">
                <a:solidFill>
                  <a:schemeClr val="bg1"/>
                </a:solidFill>
              </a:rPr>
              <a:t>Behavior </a:t>
            </a:r>
            <a:r>
              <a:rPr lang="en-US" b="1" baseline="30000" dirty="0" smtClean="0">
                <a:solidFill>
                  <a:schemeClr val="bg1"/>
                </a:solidFill>
              </a:rPr>
              <a:t>TM:</a:t>
            </a:r>
            <a:r>
              <a:rPr lang="en-US" b="1" dirty="0" smtClean="0">
                <a:solidFill>
                  <a:schemeClr val="bg1"/>
                </a:solidFill>
              </a:rPr>
              <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sz="2222" dirty="0" smtClean="0">
                <a:solidFill>
                  <a:schemeClr val="bg1"/>
                </a:solidFill>
              </a:rPr>
              <a:t>A review of the staff development program to prevent and manage acting-out behavior</a:t>
            </a:r>
            <a:r>
              <a:rPr lang="en-US" dirty="0" smtClean="0">
                <a:solidFill>
                  <a:schemeClr val="bg1"/>
                </a:solidFill>
              </a:rPr>
              <a:t/>
            </a:r>
            <a:br>
              <a:rPr lang="en-US" dirty="0" smtClean="0">
                <a:solidFill>
                  <a:schemeClr val="bg1"/>
                </a:solidFill>
              </a:rPr>
            </a:br>
            <a:endParaRPr lang="en-US" sz="2400" dirty="0">
              <a:solidFill>
                <a:schemeClr val="bg1"/>
              </a:solidFill>
            </a:endParaRPr>
          </a:p>
        </p:txBody>
      </p:sp>
      <p:sp>
        <p:nvSpPr>
          <p:cNvPr id="3" name="Subtitle 2"/>
          <p:cNvSpPr>
            <a:spLocks noGrp="1"/>
          </p:cNvSpPr>
          <p:nvPr>
            <p:ph type="subTitle" idx="1"/>
          </p:nvPr>
        </p:nvSpPr>
        <p:spPr>
          <a:xfrm>
            <a:off x="309345" y="4656115"/>
            <a:ext cx="8529855" cy="2087925"/>
          </a:xfrm>
        </p:spPr>
        <p:txBody>
          <a:bodyPr>
            <a:normAutofit fontScale="92500" lnSpcReduction="20000"/>
          </a:bodyPr>
          <a:lstStyle/>
          <a:p>
            <a:pPr algn="ctr"/>
            <a:r>
              <a:rPr lang="en-US" dirty="0" smtClean="0"/>
              <a:t>Training School Psychologists to be Experts in Evidence Based Practices for Tertiary Students with Serious Emotional Disturbance/Behavior Disorders</a:t>
            </a:r>
          </a:p>
          <a:p>
            <a:pPr algn="ctr"/>
            <a:endParaRPr lang="en-US" dirty="0" smtClean="0"/>
          </a:p>
          <a:p>
            <a:pPr algn="ctr"/>
            <a:r>
              <a:rPr lang="en-US" dirty="0" smtClean="0"/>
              <a:t>By Sarah H. Francis</a:t>
            </a:r>
          </a:p>
          <a:p>
            <a:pPr algn="ctr"/>
            <a:r>
              <a:rPr lang="en-US" dirty="0" smtClean="0"/>
              <a:t>02.03.2010</a:t>
            </a:r>
          </a:p>
          <a:p>
            <a:pPr algn="ctr"/>
            <a:endParaRPr lang="en-US" dirty="0" smtClean="0"/>
          </a:p>
          <a:p>
            <a:pPr algn="ctr"/>
            <a:r>
              <a:rPr lang="en-US" dirty="0" smtClean="0"/>
              <a:t>University of Utah - Department of Educational Psychology </a:t>
            </a:r>
          </a:p>
          <a:p>
            <a:pPr algn="ctr"/>
            <a:endParaRPr lang="en-US" dirty="0" smtClean="0"/>
          </a:p>
          <a:p>
            <a:pPr algn="ctr"/>
            <a:r>
              <a:rPr lang="en-US" i="1" dirty="0" smtClean="0"/>
              <a:t>US Office of Education</a:t>
            </a:r>
          </a:p>
          <a:p>
            <a:pPr algn="ctr"/>
            <a:r>
              <a:rPr lang="en-US" i="1" dirty="0" smtClean="0"/>
              <a:t> 84.325KH325K080308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Five – Peak*</a:t>
            </a:r>
            <a:endParaRPr lang="en-US" dirty="0"/>
          </a:p>
        </p:txBody>
      </p:sp>
      <p:sp>
        <p:nvSpPr>
          <p:cNvPr id="3" name="Content Placeholder 2"/>
          <p:cNvSpPr>
            <a:spLocks noGrp="1"/>
          </p:cNvSpPr>
          <p:nvPr>
            <p:ph idx="1"/>
          </p:nvPr>
        </p:nvSpPr>
        <p:spPr>
          <a:xfrm>
            <a:off x="498475" y="1981200"/>
            <a:ext cx="4294660" cy="4564987"/>
          </a:xfrm>
        </p:spPr>
        <p:txBody>
          <a:bodyPr/>
          <a:lstStyle/>
          <a:p>
            <a:pPr marL="457200" indent="-457200">
              <a:buFont typeface="+mj-lt"/>
              <a:buAutoNum type="arabicPeriod"/>
            </a:pPr>
            <a:r>
              <a:rPr lang="en-US" dirty="0" smtClean="0"/>
              <a:t>Physical abuse</a:t>
            </a:r>
          </a:p>
          <a:p>
            <a:pPr marL="457200" indent="-457200">
              <a:buFont typeface="+mj-lt"/>
              <a:buAutoNum type="arabicPeriod"/>
            </a:pPr>
            <a:r>
              <a:rPr lang="en-US" dirty="0" smtClean="0"/>
              <a:t>Assault</a:t>
            </a:r>
          </a:p>
          <a:p>
            <a:pPr marL="457200" indent="-457200">
              <a:buFont typeface="+mj-lt"/>
              <a:buAutoNum type="arabicPeriod"/>
            </a:pPr>
            <a:r>
              <a:rPr lang="en-US" dirty="0" smtClean="0"/>
              <a:t>Self abuse</a:t>
            </a:r>
          </a:p>
          <a:p>
            <a:pPr marL="457200" indent="-457200">
              <a:buFont typeface="+mj-lt"/>
              <a:buAutoNum type="arabicPeriod"/>
            </a:pPr>
            <a:r>
              <a:rPr lang="en-US" dirty="0" smtClean="0"/>
              <a:t>Severe tantrums</a:t>
            </a:r>
          </a:p>
          <a:p>
            <a:pPr marL="457200" indent="-457200">
              <a:buFont typeface="+mj-lt"/>
              <a:buAutoNum type="arabicPeriod"/>
            </a:pPr>
            <a:r>
              <a:rPr lang="en-US" dirty="0" smtClean="0"/>
              <a:t>Hyperventilation</a:t>
            </a:r>
          </a:p>
          <a:p>
            <a:pPr marL="457200" indent="-457200">
              <a:buFont typeface="+mj-lt"/>
              <a:buAutoNum type="arabicPeriod"/>
            </a:pPr>
            <a:r>
              <a:rPr lang="en-US" dirty="0" smtClean="0"/>
              <a:t>Screaming</a:t>
            </a:r>
          </a:p>
          <a:p>
            <a:pPr marL="457200" indent="-457200">
              <a:buFont typeface="+mj-lt"/>
              <a:buAutoNum type="arabicPeriod"/>
            </a:pPr>
            <a:r>
              <a:rPr lang="en-US" dirty="0" smtClean="0"/>
              <a:t>Running</a:t>
            </a:r>
          </a:p>
          <a:p>
            <a:pPr marL="457200" indent="-457200">
              <a:buFont typeface="+mj-lt"/>
              <a:buAutoNum type="arabicPeriod"/>
            </a:pPr>
            <a:r>
              <a:rPr lang="en-US" dirty="0" smtClean="0"/>
              <a:t>Violence</a:t>
            </a:r>
          </a:p>
        </p:txBody>
      </p:sp>
      <p:sp>
        <p:nvSpPr>
          <p:cNvPr id="4" name="Text Placeholder 3"/>
          <p:cNvSpPr>
            <a:spLocks noGrp="1"/>
          </p:cNvSpPr>
          <p:nvPr>
            <p:ph type="body" sz="half" idx="2"/>
          </p:nvPr>
        </p:nvSpPr>
        <p:spPr/>
        <p:txBody>
          <a:bodyPr/>
          <a:lstStyle/>
          <a:p>
            <a:r>
              <a:rPr lang="en-US" dirty="0" smtClean="0"/>
              <a:t>Overall Behavior – Student is out of control</a:t>
            </a:r>
            <a:endParaRPr lang="en-US" dirty="0"/>
          </a:p>
        </p:txBody>
      </p:sp>
      <p:sp>
        <p:nvSpPr>
          <p:cNvPr id="6" name="Rectangle 5"/>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Six – De-Escalation*</a:t>
            </a:r>
            <a:endParaRPr lang="en-US" dirty="0"/>
          </a:p>
        </p:txBody>
      </p:sp>
      <p:sp>
        <p:nvSpPr>
          <p:cNvPr id="4" name="Text Placeholder 3"/>
          <p:cNvSpPr>
            <a:spLocks noGrp="1"/>
          </p:cNvSpPr>
          <p:nvPr>
            <p:ph type="body" sz="half" idx="2"/>
          </p:nvPr>
        </p:nvSpPr>
        <p:spPr/>
        <p:txBody>
          <a:bodyPr/>
          <a:lstStyle/>
          <a:p>
            <a:r>
              <a:rPr lang="en-US" dirty="0" smtClean="0"/>
              <a:t>Overall Behavior – Student displays confusion</a:t>
            </a:r>
            <a:endParaRPr lang="en-US" dirty="0"/>
          </a:p>
        </p:txBody>
      </p:sp>
      <p:sp>
        <p:nvSpPr>
          <p:cNvPr id="3" name="Content Placeholder 2"/>
          <p:cNvSpPr>
            <a:spLocks noGrp="1"/>
          </p:cNvSpPr>
          <p:nvPr>
            <p:ph idx="1"/>
          </p:nvPr>
        </p:nvSpPr>
        <p:spPr>
          <a:xfrm>
            <a:off x="498474" y="1663004"/>
            <a:ext cx="7559004" cy="5382084"/>
          </a:xfrm>
        </p:spPr>
        <p:txBody>
          <a:bodyPr>
            <a:normAutofit/>
          </a:bodyPr>
          <a:lstStyle/>
          <a:p>
            <a:pPr marL="457200" indent="-457200">
              <a:buFont typeface="+mj-lt"/>
              <a:buAutoNum type="arabicPeriod"/>
            </a:pPr>
            <a:r>
              <a:rPr lang="en-US" dirty="0" smtClean="0"/>
              <a:t>Confusion</a:t>
            </a:r>
          </a:p>
          <a:p>
            <a:pPr marL="457200" indent="-457200">
              <a:buFont typeface="+mj-lt"/>
              <a:buAutoNum type="arabicPeriod"/>
            </a:pPr>
            <a:r>
              <a:rPr lang="en-US" dirty="0" smtClean="0"/>
              <a:t>Reconciliation</a:t>
            </a:r>
          </a:p>
          <a:p>
            <a:pPr marL="457200" indent="-457200">
              <a:buFont typeface="+mj-lt"/>
              <a:buAutoNum type="arabicPeriod"/>
            </a:pPr>
            <a:r>
              <a:rPr lang="en-US" dirty="0" smtClean="0"/>
              <a:t>Withdrawal</a:t>
            </a:r>
          </a:p>
          <a:p>
            <a:pPr marL="457200" indent="-457200">
              <a:buFont typeface="+mj-lt"/>
              <a:buAutoNum type="arabicPeriod"/>
            </a:pPr>
            <a:r>
              <a:rPr lang="en-US" dirty="0" smtClean="0"/>
              <a:t>Denial</a:t>
            </a:r>
          </a:p>
          <a:p>
            <a:pPr marL="457200" indent="-457200">
              <a:buFont typeface="+mj-lt"/>
              <a:buAutoNum type="arabicPeriod"/>
            </a:pPr>
            <a:r>
              <a:rPr lang="en-US" dirty="0" smtClean="0"/>
              <a:t>Blaming others</a:t>
            </a:r>
          </a:p>
          <a:p>
            <a:pPr marL="457200" indent="-457200">
              <a:buFont typeface="+mj-lt"/>
              <a:buAutoNum type="arabicPeriod"/>
            </a:pPr>
            <a:r>
              <a:rPr lang="en-US" dirty="0" smtClean="0"/>
              <a:t>Sleeping</a:t>
            </a:r>
          </a:p>
          <a:p>
            <a:pPr marL="457200" indent="-457200">
              <a:buFont typeface="+mj-lt"/>
              <a:buAutoNum type="arabicPeriod"/>
            </a:pPr>
            <a:r>
              <a:rPr lang="en-US" dirty="0" smtClean="0"/>
              <a:t>Responsive to directions</a:t>
            </a:r>
          </a:p>
          <a:p>
            <a:pPr marL="457200" indent="-457200">
              <a:buFont typeface="+mj-lt"/>
              <a:buAutoNum type="arabicPeriod"/>
            </a:pPr>
            <a:r>
              <a:rPr lang="en-US" dirty="0" smtClean="0"/>
              <a:t>Responsive to manipulative or mechanical tasks</a:t>
            </a:r>
          </a:p>
          <a:p>
            <a:pPr marL="457200" indent="-457200">
              <a:buFont typeface="+mj-lt"/>
              <a:buAutoNum type="arabicPeriod"/>
            </a:pPr>
            <a:r>
              <a:rPr lang="en-US" dirty="0" smtClean="0"/>
              <a:t>Avoidance of discussion                                                    (unless there is occasion to blame others )</a:t>
            </a:r>
            <a:endParaRPr lang="en-US" dirty="0"/>
          </a:p>
        </p:txBody>
      </p:sp>
      <p:sp>
        <p:nvSpPr>
          <p:cNvPr id="6" name="Rectangle 5"/>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Seven – Recovery*</a:t>
            </a:r>
            <a:endParaRPr lang="en-US" dirty="0"/>
          </a:p>
        </p:txBody>
      </p:sp>
      <p:sp>
        <p:nvSpPr>
          <p:cNvPr id="3" name="Content Placeholder 2"/>
          <p:cNvSpPr>
            <a:spLocks noGrp="1"/>
          </p:cNvSpPr>
          <p:nvPr>
            <p:ph idx="1"/>
          </p:nvPr>
        </p:nvSpPr>
        <p:spPr>
          <a:xfrm>
            <a:off x="498474" y="2048052"/>
            <a:ext cx="7556313" cy="4144963"/>
          </a:xfrm>
        </p:spPr>
        <p:txBody>
          <a:bodyPr/>
          <a:lstStyle/>
          <a:p>
            <a:pPr marL="457200" indent="-457200">
              <a:buFont typeface="+mj-lt"/>
              <a:buAutoNum type="arabicPeriod"/>
            </a:pPr>
            <a:r>
              <a:rPr lang="en-US" dirty="0" smtClean="0"/>
              <a:t>Eagerness for independent work or activity</a:t>
            </a:r>
          </a:p>
          <a:p>
            <a:pPr marL="457200" indent="-457200">
              <a:buFont typeface="+mj-lt"/>
              <a:buAutoNum type="arabicPeriod"/>
            </a:pPr>
            <a:r>
              <a:rPr lang="en-US" dirty="0" smtClean="0"/>
              <a:t>Subdued in group work</a:t>
            </a:r>
          </a:p>
          <a:p>
            <a:pPr marL="457200" indent="-457200">
              <a:buFont typeface="+mj-lt"/>
              <a:buAutoNum type="arabicPeriod"/>
            </a:pPr>
            <a:r>
              <a:rPr lang="en-US" dirty="0" smtClean="0"/>
              <a:t>Subdued in class discussion</a:t>
            </a:r>
          </a:p>
          <a:p>
            <a:pPr marL="457200" indent="-457200">
              <a:buFont typeface="+mj-lt"/>
              <a:buAutoNum type="arabicPeriod"/>
            </a:pPr>
            <a:r>
              <a:rPr lang="en-US" dirty="0" smtClean="0"/>
              <a:t>Defensive</a:t>
            </a:r>
          </a:p>
          <a:p>
            <a:pPr marL="457200" indent="-457200">
              <a:buFont typeface="+mj-lt"/>
              <a:buAutoNum type="arabicPeriod"/>
            </a:pPr>
            <a:r>
              <a:rPr lang="en-US" dirty="0" smtClean="0"/>
              <a:t>Avoidance of de-briefing</a:t>
            </a:r>
            <a:endParaRPr lang="en-US" dirty="0"/>
          </a:p>
        </p:txBody>
      </p:sp>
      <p:sp>
        <p:nvSpPr>
          <p:cNvPr id="4" name="Text Placeholder 3"/>
          <p:cNvSpPr>
            <a:spLocks noGrp="1"/>
          </p:cNvSpPr>
          <p:nvPr>
            <p:ph type="body" sz="half" idx="2"/>
          </p:nvPr>
        </p:nvSpPr>
        <p:spPr/>
        <p:txBody>
          <a:bodyPr/>
          <a:lstStyle/>
          <a:p>
            <a:r>
              <a:rPr lang="en-US" dirty="0" smtClean="0"/>
              <a:t>Overall Behavior – Eagerness for busy work and reluctance to discuss</a:t>
            </a:r>
            <a:endParaRPr lang="en-US" dirty="0"/>
          </a:p>
        </p:txBody>
      </p:sp>
      <p:sp>
        <p:nvSpPr>
          <p:cNvPr id="6" name="Rectangle 5"/>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PART-II:</a:t>
            </a:r>
            <a:br>
              <a:rPr lang="en-US" dirty="0" smtClean="0"/>
            </a:br>
            <a:r>
              <a:rPr lang="en-US" dirty="0" smtClean="0"/>
              <a:t>Strategies for Managing Acting-Out Behavior*</a:t>
            </a:r>
            <a:endParaRPr lang="en-US" dirty="0"/>
          </a:p>
        </p:txBody>
      </p:sp>
      <p:sp>
        <p:nvSpPr>
          <p:cNvPr id="3" name="Content Placeholder 2"/>
          <p:cNvSpPr>
            <a:spLocks noGrp="1"/>
          </p:cNvSpPr>
          <p:nvPr>
            <p:ph idx="1"/>
          </p:nvPr>
        </p:nvSpPr>
        <p:spPr>
          <a:xfrm>
            <a:off x="498474" y="2344032"/>
            <a:ext cx="7556313" cy="3148718"/>
          </a:xfrm>
        </p:spPr>
        <p:txBody>
          <a:bodyPr>
            <a:normAutofit/>
          </a:bodyPr>
          <a:lstStyle/>
          <a:p>
            <a:r>
              <a:rPr lang="en-US" dirty="0" smtClean="0"/>
              <a:t>Managing early phases of acting-out behavior appropriately will prevent serious behaviors from occurring.</a:t>
            </a:r>
          </a:p>
          <a:p>
            <a:r>
              <a:rPr lang="en-US" dirty="0" smtClean="0"/>
              <a:t>The real teaching and management occurs in phases one through four (calm, trigger, agitation and acceleration).</a:t>
            </a:r>
          </a:p>
          <a:p>
            <a:r>
              <a:rPr lang="en-US" dirty="0" smtClean="0"/>
              <a:t>In the remaining phases (peak, de-escalation and recovery) the emphasis is on safety, re-entry and follow-up.</a:t>
            </a:r>
            <a:endParaRPr lang="en-US" dirty="0"/>
          </a:p>
        </p:txBody>
      </p:sp>
      <p:sp>
        <p:nvSpPr>
          <p:cNvPr id="4" name="Rectangle 3"/>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Calm*</a:t>
            </a:r>
            <a:endParaRPr lang="en-US" dirty="0"/>
          </a:p>
        </p:txBody>
      </p:sp>
      <p:sp>
        <p:nvSpPr>
          <p:cNvPr id="3" name="Content Placeholder 2"/>
          <p:cNvSpPr>
            <a:spLocks noGrp="1"/>
          </p:cNvSpPr>
          <p:nvPr>
            <p:ph idx="1"/>
          </p:nvPr>
        </p:nvSpPr>
        <p:spPr>
          <a:xfrm>
            <a:off x="498474" y="1981200"/>
            <a:ext cx="7556313" cy="4876800"/>
          </a:xfrm>
        </p:spPr>
        <p:txBody>
          <a:bodyPr/>
          <a:lstStyle/>
          <a:p>
            <a:pPr marL="457200" indent="-457200">
              <a:buFont typeface="+mj-lt"/>
              <a:buAutoNum type="arabicPeriod"/>
            </a:pPr>
            <a:r>
              <a:rPr lang="en-US" dirty="0" smtClean="0"/>
              <a:t>Structure</a:t>
            </a:r>
          </a:p>
          <a:p>
            <a:pPr marL="685800" lvl="1" indent="-457200">
              <a:buFont typeface="+mj-lt"/>
              <a:buAutoNum type="alphaLcParenR"/>
            </a:pPr>
            <a:r>
              <a:rPr lang="en-US" dirty="0" smtClean="0"/>
              <a:t>Preparation</a:t>
            </a:r>
          </a:p>
          <a:p>
            <a:pPr marL="685800" lvl="1" indent="-457200">
              <a:buFont typeface="+mj-lt"/>
              <a:buAutoNum type="alphaLcParenR"/>
            </a:pPr>
            <a:r>
              <a:rPr lang="en-US" dirty="0" smtClean="0"/>
              <a:t>Delivery of instruction</a:t>
            </a:r>
          </a:p>
          <a:p>
            <a:pPr marL="685800" lvl="1" indent="-457200">
              <a:buFont typeface="+mj-lt"/>
              <a:buAutoNum type="alphaLcParenR"/>
            </a:pPr>
            <a:r>
              <a:rPr lang="en-US" dirty="0" smtClean="0"/>
              <a:t>Classroom organization</a:t>
            </a:r>
          </a:p>
          <a:p>
            <a:pPr marL="685800" lvl="1" indent="-457200">
              <a:buFont typeface="+mj-lt"/>
              <a:buAutoNum type="alphaLcParenR"/>
            </a:pPr>
            <a:r>
              <a:rPr lang="en-US" dirty="0" smtClean="0"/>
              <a:t>Expectations</a:t>
            </a:r>
          </a:p>
          <a:p>
            <a:pPr marL="685800" lvl="1" indent="-457200">
              <a:buFont typeface="+mj-lt"/>
              <a:buAutoNum type="alphaLcParenR"/>
            </a:pPr>
            <a:r>
              <a:rPr lang="en-US" dirty="0" smtClean="0"/>
              <a:t>Management system</a:t>
            </a:r>
          </a:p>
          <a:p>
            <a:pPr marL="457200" indent="-457200">
              <a:buFont typeface="+mj-lt"/>
              <a:buAutoNum type="arabicPeriod"/>
            </a:pPr>
            <a:r>
              <a:rPr lang="en-US" dirty="0" smtClean="0"/>
              <a:t>Quality Instruction</a:t>
            </a:r>
          </a:p>
          <a:p>
            <a:pPr marL="685800" lvl="1" indent="-457200">
              <a:buFont typeface="+mj-lt"/>
              <a:buAutoNum type="alphaLcParenR"/>
            </a:pPr>
            <a:r>
              <a:rPr lang="en-US" dirty="0" smtClean="0"/>
              <a:t>“Teach them to learn and they will pay attention”</a:t>
            </a:r>
          </a:p>
          <a:p>
            <a:pPr marL="457200" indent="-457200">
              <a:buFont typeface="+mj-lt"/>
              <a:buAutoNum type="arabicPeriod"/>
            </a:pPr>
            <a:r>
              <a:rPr lang="en-US" dirty="0" smtClean="0"/>
              <a:t>Provide Attention</a:t>
            </a:r>
          </a:p>
          <a:p>
            <a:pPr marL="685800" lvl="1" indent="-457200">
              <a:buFont typeface="+mj-lt"/>
              <a:buAutoNum type="alphaLcParenR"/>
            </a:pPr>
            <a:r>
              <a:rPr lang="en-US" dirty="0" smtClean="0"/>
              <a:t>Contingent attention</a:t>
            </a:r>
          </a:p>
          <a:p>
            <a:pPr marL="685800" lvl="1" indent="-457200">
              <a:buFont typeface="+mj-lt"/>
              <a:buAutoNum type="alphaLcParenR"/>
            </a:pPr>
            <a:r>
              <a:rPr lang="en-US" dirty="0" smtClean="0"/>
              <a:t>Non-contingent attention</a:t>
            </a:r>
          </a:p>
          <a:p>
            <a:pPr marL="685800" lvl="1" indent="-457200">
              <a:buFont typeface="+mj-lt"/>
              <a:buAutoNum type="alphaLcParenR"/>
            </a:pPr>
            <a:endParaRPr lang="en-US" dirty="0"/>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6" name="Rectangle 5"/>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a:t>
            </a:r>
            <a:endParaRPr lang="en-US" dirty="0"/>
          </a:p>
        </p:txBody>
      </p:sp>
      <p:sp>
        <p:nvSpPr>
          <p:cNvPr id="3" name="Content Placeholder 2"/>
          <p:cNvSpPr>
            <a:spLocks noGrp="1"/>
          </p:cNvSpPr>
          <p:nvPr>
            <p:ph idx="1"/>
          </p:nvPr>
        </p:nvSpPr>
        <p:spPr>
          <a:xfrm>
            <a:off x="498474" y="1602531"/>
            <a:ext cx="7742088" cy="5255469"/>
          </a:xfrm>
        </p:spPr>
        <p:txBody>
          <a:bodyPr numCol="2">
            <a:normAutofit fontScale="92500" lnSpcReduction="10000"/>
          </a:bodyPr>
          <a:lstStyle/>
          <a:p>
            <a:pPr marL="457200" indent="-457200">
              <a:buFont typeface="+mj-lt"/>
              <a:buAutoNum type="arabicPeriod"/>
            </a:pPr>
            <a:r>
              <a:rPr lang="en-US" dirty="0" smtClean="0"/>
              <a:t>Formal strategies for  problem solving</a:t>
            </a:r>
          </a:p>
          <a:p>
            <a:pPr marL="685800" lvl="1" indent="-457200">
              <a:buFont typeface="+mj-lt"/>
              <a:buAutoNum type="alphaLcParenR"/>
            </a:pPr>
            <a:r>
              <a:rPr lang="en-US" dirty="0" smtClean="0"/>
              <a:t>Curricula</a:t>
            </a:r>
          </a:p>
          <a:p>
            <a:pPr marL="685800" lvl="1" indent="-457200">
              <a:buFont typeface="+mj-lt"/>
              <a:buAutoNum type="alphaLcParenR"/>
            </a:pPr>
            <a:r>
              <a:rPr lang="en-US" dirty="0" smtClean="0"/>
              <a:t>1:1 Services for district resources</a:t>
            </a:r>
          </a:p>
          <a:p>
            <a:pPr marL="685800" lvl="1" indent="-457200">
              <a:buFont typeface="+mj-lt"/>
              <a:buAutoNum type="alphaLcParenR"/>
            </a:pPr>
            <a:r>
              <a:rPr lang="en-US" dirty="0" smtClean="0"/>
              <a:t>Services purchased from community</a:t>
            </a:r>
          </a:p>
          <a:p>
            <a:pPr marL="457200" indent="-457200">
              <a:buFont typeface="+mj-lt"/>
              <a:buAutoNum type="arabicPeriod"/>
            </a:pPr>
            <a:r>
              <a:rPr lang="en-US" dirty="0" smtClean="0"/>
              <a:t>Pre-Correction plan</a:t>
            </a:r>
          </a:p>
          <a:p>
            <a:pPr marL="685800" lvl="1" indent="-457200">
              <a:buFont typeface="+mj-lt"/>
              <a:buAutoNum type="alphaLcParenR"/>
            </a:pPr>
            <a:r>
              <a:rPr lang="en-US" dirty="0" smtClean="0"/>
              <a:t>Context – Predictable problem behavior</a:t>
            </a:r>
          </a:p>
          <a:p>
            <a:pPr marL="685800" lvl="1" indent="-457200">
              <a:buFont typeface="+mj-lt"/>
              <a:buAutoNum type="alphaLcParenR"/>
            </a:pPr>
            <a:r>
              <a:rPr lang="en-US" dirty="0" smtClean="0"/>
              <a:t>Expected or alternative behavior</a:t>
            </a:r>
          </a:p>
          <a:p>
            <a:pPr marL="685800" lvl="1" indent="-457200">
              <a:buFont typeface="+mj-lt"/>
              <a:buAutoNum type="alphaLcParenR"/>
            </a:pPr>
            <a:r>
              <a:rPr lang="en-US" dirty="0" smtClean="0"/>
              <a:t>Context adjustments or accommodations</a:t>
            </a:r>
          </a:p>
          <a:p>
            <a:pPr marL="685800" lvl="1" indent="-457200">
              <a:buFont typeface="+mj-lt"/>
              <a:buAutoNum type="alphaLcParenR"/>
            </a:pPr>
            <a:r>
              <a:rPr lang="en-US" dirty="0" smtClean="0"/>
              <a:t>Behavior reinforcement</a:t>
            </a:r>
          </a:p>
          <a:p>
            <a:pPr marL="685800" lvl="1" indent="-457200">
              <a:buFont typeface="+mj-lt"/>
              <a:buAutoNum type="alphaLcParenR"/>
            </a:pPr>
            <a:r>
              <a:rPr lang="en-US" dirty="0" smtClean="0"/>
              <a:t>Prompts</a:t>
            </a:r>
          </a:p>
          <a:p>
            <a:pPr marL="685800" lvl="1" indent="-457200">
              <a:buFont typeface="+mj-lt"/>
              <a:buAutoNum type="alphaLcParenR"/>
            </a:pPr>
            <a:r>
              <a:rPr lang="en-US" dirty="0" smtClean="0"/>
              <a:t>Monitoring plan</a:t>
            </a:r>
          </a:p>
          <a:p>
            <a:pPr marL="457200" indent="-457200">
              <a:buFont typeface="+mj-lt"/>
              <a:buAutoNum type="arabicPeriod"/>
            </a:pPr>
            <a:r>
              <a:rPr lang="en-US" dirty="0" smtClean="0"/>
              <a:t>Individual Problem Solving Plan</a:t>
            </a:r>
          </a:p>
          <a:p>
            <a:pPr marL="685800" lvl="1" indent="-457200">
              <a:buFont typeface="+mj-lt"/>
              <a:buAutoNum type="arabicPeriod"/>
            </a:pPr>
            <a:r>
              <a:rPr lang="en-US" dirty="0" smtClean="0"/>
              <a:t>Clearly identify the source of the problem</a:t>
            </a:r>
          </a:p>
          <a:p>
            <a:pPr marL="685800" lvl="1" indent="-457200">
              <a:buFont typeface="+mj-lt"/>
              <a:buAutoNum type="arabicPeriod"/>
            </a:pPr>
            <a:r>
              <a:rPr lang="en-US" dirty="0" smtClean="0"/>
              <a:t>Identify possible solutions or operation</a:t>
            </a:r>
          </a:p>
          <a:p>
            <a:pPr marL="685800" lvl="1" indent="-457200">
              <a:buFont typeface="+mj-lt"/>
              <a:buAutoNum type="arabicPeriod"/>
            </a:pPr>
            <a:r>
              <a:rPr lang="en-US" dirty="0" smtClean="0"/>
              <a:t>Assist student in evaluating options and selecting one option</a:t>
            </a:r>
          </a:p>
          <a:p>
            <a:pPr marL="685800" lvl="1" indent="-457200">
              <a:buFont typeface="+mj-lt"/>
              <a:buAutoNum type="arabicPeriod"/>
            </a:pPr>
            <a:r>
              <a:rPr lang="en-US" dirty="0" smtClean="0"/>
              <a:t>Discuss results and implication of the choice</a:t>
            </a:r>
          </a:p>
          <a:p>
            <a:pPr marL="685800" lvl="1" indent="-457200">
              <a:buFont typeface="+mj-lt"/>
              <a:buAutoNum type="arabicPeriod"/>
            </a:pPr>
            <a:r>
              <a:rPr lang="en-US" dirty="0" smtClean="0"/>
              <a:t>Develop implementation plan, specify tasks and who is responsible for each task</a:t>
            </a:r>
          </a:p>
          <a:p>
            <a:pPr marL="685800" lvl="1" indent="-457200">
              <a:buFont typeface="+mj-lt"/>
              <a:buAutoNum type="arabicPeriod"/>
            </a:pPr>
            <a:r>
              <a:rPr lang="en-US" dirty="0" smtClean="0"/>
              <a:t>Develop criteria for success and specify review date</a:t>
            </a:r>
            <a:endParaRPr lang="en-US" dirty="0"/>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5" name="Rectangle 4"/>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Agitation*</a:t>
            </a:r>
            <a:endParaRPr lang="en-US" dirty="0"/>
          </a:p>
        </p:txBody>
      </p:sp>
      <p:sp>
        <p:nvSpPr>
          <p:cNvPr id="3" name="Content Placeholder 2"/>
          <p:cNvSpPr>
            <a:spLocks noGrp="1"/>
          </p:cNvSpPr>
          <p:nvPr>
            <p:ph idx="1"/>
          </p:nvPr>
        </p:nvSpPr>
        <p:spPr>
          <a:xfrm>
            <a:off x="498474" y="1656152"/>
            <a:ext cx="8645526" cy="5043098"/>
          </a:xfrm>
        </p:spPr>
        <p:txBody>
          <a:bodyPr>
            <a:noAutofit/>
          </a:bodyPr>
          <a:lstStyle/>
          <a:p>
            <a:pPr marL="457200" indent="-457200"/>
            <a:r>
              <a:rPr lang="en-US" dirty="0" smtClean="0"/>
              <a:t>Basic Approach </a:t>
            </a:r>
            <a:r>
              <a:rPr lang="en-US" sz="1700" dirty="0" smtClean="0"/>
              <a:t>– Make accommodations to enable student to settle down. </a:t>
            </a:r>
          </a:p>
          <a:p>
            <a:pPr marL="457200" indent="-457200"/>
            <a:r>
              <a:rPr lang="en-US" dirty="0" smtClean="0"/>
              <a:t>Timing </a:t>
            </a:r>
            <a:r>
              <a:rPr lang="en-US" sz="1700" dirty="0" smtClean="0"/>
              <a:t>– Make accommodations before onset of serious behavior otherwise you make reinforce a chain of avoidance or escalation.</a:t>
            </a:r>
            <a:endParaRPr lang="en-US" dirty="0" smtClean="0"/>
          </a:p>
          <a:p>
            <a:pPr marL="457200" indent="-457200"/>
            <a:r>
              <a:rPr lang="en-US" dirty="0" smtClean="0"/>
              <a:t>Space – </a:t>
            </a:r>
            <a:r>
              <a:rPr lang="en-US" sz="1700" dirty="0" smtClean="0"/>
              <a:t>Provide the student with an opportunity to have some isolation.</a:t>
            </a:r>
            <a:endParaRPr lang="en-US" dirty="0" smtClean="0"/>
          </a:p>
          <a:p>
            <a:pPr marL="457200" indent="-457200"/>
            <a:r>
              <a:rPr lang="en-US" dirty="0" smtClean="0"/>
              <a:t>Time </a:t>
            </a:r>
            <a:r>
              <a:rPr lang="en-US" sz="1700" dirty="0" smtClean="0"/>
              <a:t>– Give the student some options with deadlines.  Adjust schedule.</a:t>
            </a:r>
            <a:endParaRPr lang="en-US" dirty="0" smtClean="0"/>
          </a:p>
          <a:p>
            <a:pPr marL="457200" indent="-457200"/>
            <a:r>
              <a:rPr lang="en-US" dirty="0" smtClean="0"/>
              <a:t>Preferred Activities </a:t>
            </a:r>
            <a:r>
              <a:rPr lang="en-US" sz="1700" dirty="0" smtClean="0"/>
              <a:t>– Allow engagement of preferred activity for a short time.</a:t>
            </a:r>
          </a:p>
          <a:p>
            <a:pPr marL="457200" indent="-457200"/>
            <a:r>
              <a:rPr lang="en-US" dirty="0" smtClean="0"/>
              <a:t>Teacher Proximity</a:t>
            </a:r>
          </a:p>
          <a:p>
            <a:pPr marL="457200" indent="-457200"/>
            <a:r>
              <a:rPr lang="en-US" dirty="0" smtClean="0"/>
              <a:t>Independent Activities</a:t>
            </a:r>
          </a:p>
          <a:p>
            <a:pPr marL="457200" indent="-457200"/>
            <a:r>
              <a:rPr lang="en-US" dirty="0" smtClean="0"/>
              <a:t>Movement Activities</a:t>
            </a:r>
          </a:p>
          <a:p>
            <a:pPr marL="457200" indent="-457200"/>
            <a:r>
              <a:rPr lang="en-US" dirty="0" smtClean="0"/>
              <a:t>Involve the student in the plan</a:t>
            </a:r>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5" name="Rectangle 4"/>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Agitation Continued…</a:t>
            </a:r>
            <a:endParaRPr lang="en-US" dirty="0"/>
          </a:p>
        </p:txBody>
      </p:sp>
      <p:sp>
        <p:nvSpPr>
          <p:cNvPr id="3" name="Content Placeholder 2"/>
          <p:cNvSpPr>
            <a:spLocks noGrp="1"/>
          </p:cNvSpPr>
          <p:nvPr>
            <p:ph idx="1"/>
          </p:nvPr>
        </p:nvSpPr>
        <p:spPr>
          <a:xfrm>
            <a:off x="498474" y="1796755"/>
            <a:ext cx="7556313" cy="5169715"/>
          </a:xfrm>
        </p:spPr>
        <p:txBody>
          <a:bodyPr/>
          <a:lstStyle/>
          <a:p>
            <a:pPr marL="457200" indent="-457200">
              <a:spcAft>
                <a:spcPts val="600"/>
              </a:spcAft>
              <a:buFont typeface="+mj-lt"/>
              <a:buAutoNum type="arabicPeriod"/>
            </a:pPr>
            <a:r>
              <a:rPr lang="en-US" b="1" dirty="0" smtClean="0"/>
              <a:t>Problem</a:t>
            </a:r>
            <a:r>
              <a:rPr lang="en-US" dirty="0" smtClean="0"/>
              <a:t>:  Other students may question why this student should be getting the breaks or privileges when they are working hard.  “Its not fair.”</a:t>
            </a:r>
          </a:p>
          <a:p>
            <a:pPr marL="685800" lvl="1" indent="-457200">
              <a:spcAft>
                <a:spcPts val="600"/>
              </a:spcAft>
            </a:pPr>
            <a:r>
              <a:rPr lang="en-US" b="1" dirty="0" smtClean="0"/>
              <a:t>Remedy</a:t>
            </a:r>
            <a:r>
              <a:rPr lang="en-US" dirty="0" smtClean="0"/>
              <a:t>: incorporate these procedures as exceptions to the general expectations that are presented to the class.  The usual class expectations are presented and then these procedures are presented as exceptions.  The class is expected to mind their own business and keep working.</a:t>
            </a:r>
          </a:p>
          <a:p>
            <a:pPr marL="457200" indent="-457200">
              <a:spcAft>
                <a:spcPts val="600"/>
              </a:spcAft>
              <a:buFont typeface="+mj-lt"/>
              <a:buAutoNum type="arabicPeriod"/>
            </a:pPr>
            <a:r>
              <a:rPr lang="en-US" b="1" dirty="0" smtClean="0"/>
              <a:t>Problem</a:t>
            </a:r>
            <a:r>
              <a:rPr lang="en-US" dirty="0" smtClean="0"/>
              <a:t>:  The individual student may use the procedures to avoid work, “I don’t want to do math today, I feel agitated.”</a:t>
            </a:r>
          </a:p>
          <a:p>
            <a:pPr marL="685800" lvl="1" indent="-457200">
              <a:spcAft>
                <a:spcPts val="600"/>
              </a:spcAft>
            </a:pPr>
            <a:r>
              <a:rPr lang="en-US" b="1" dirty="0" smtClean="0"/>
              <a:t>Remedy</a:t>
            </a:r>
            <a:r>
              <a:rPr lang="en-US" dirty="0" smtClean="0"/>
              <a:t>:  The procedures can be presented in two phases.  In the first phase the student does not have to make up time, however, in the second phases there will be a cost on the accommodations such as the student will have to make up time.</a:t>
            </a:r>
            <a:endParaRPr lang="en-US" dirty="0"/>
          </a:p>
        </p:txBody>
      </p:sp>
      <p:sp>
        <p:nvSpPr>
          <p:cNvPr id="4" name="Text Placeholder 3"/>
          <p:cNvSpPr>
            <a:spLocks noGrp="1"/>
          </p:cNvSpPr>
          <p:nvPr>
            <p:ph type="body" sz="half" idx="2"/>
          </p:nvPr>
        </p:nvSpPr>
        <p:spPr/>
        <p:txBody>
          <a:bodyPr/>
          <a:lstStyle/>
          <a:p>
            <a:r>
              <a:rPr lang="en-US" dirty="0" smtClean="0"/>
              <a:t>Possible Problems and Remedies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a:t>
            </a:r>
            <a:endParaRPr lang="en-US" dirty="0"/>
          </a:p>
        </p:txBody>
      </p:sp>
      <p:sp>
        <p:nvSpPr>
          <p:cNvPr id="3" name="Content Placeholder 2"/>
          <p:cNvSpPr>
            <a:spLocks noGrp="1"/>
          </p:cNvSpPr>
          <p:nvPr>
            <p:ph idx="1"/>
          </p:nvPr>
        </p:nvSpPr>
        <p:spPr>
          <a:xfrm>
            <a:off x="498474" y="1703816"/>
            <a:ext cx="8216901" cy="5179878"/>
          </a:xfrm>
        </p:spPr>
        <p:txBody>
          <a:bodyPr>
            <a:normAutofit/>
          </a:bodyPr>
          <a:lstStyle/>
          <a:p>
            <a:pPr marL="457200" indent="-457200"/>
            <a:r>
              <a:rPr lang="en-US" dirty="0" smtClean="0"/>
              <a:t>Avoid escalating prompts</a:t>
            </a:r>
          </a:p>
          <a:p>
            <a:pPr marL="685800" lvl="1" indent="-457200"/>
            <a:r>
              <a:rPr lang="en-US" dirty="0" smtClean="0"/>
              <a:t>Agitated behavior from staff (e.g., shouting); cornering the student; power games or getting in the student’s face; nagging; making statements that discredit the student in front of peers; or becoming engaged in arguing.</a:t>
            </a:r>
          </a:p>
          <a:p>
            <a:pPr marL="457200" indent="-457200"/>
            <a:r>
              <a:rPr lang="en-US" dirty="0" smtClean="0"/>
              <a:t>Maintain calmness, respect, detachment</a:t>
            </a:r>
          </a:p>
          <a:p>
            <a:pPr marL="457200" indent="-457200"/>
            <a:r>
              <a:rPr lang="en-US" dirty="0" smtClean="0"/>
              <a:t>Utilize crisis prevention strategies that were approved beforehand.</a:t>
            </a:r>
          </a:p>
          <a:p>
            <a:pPr marL="457200" indent="-457200"/>
            <a:r>
              <a:rPr lang="en-US" dirty="0" smtClean="0"/>
              <a:t>Delivery of expected behaviors, time for response, then follow-up.</a:t>
            </a:r>
          </a:p>
          <a:p>
            <a:pPr marL="457200" indent="-457200"/>
            <a:r>
              <a:rPr lang="en-US" dirty="0" smtClean="0"/>
              <a:t>Follow-up</a:t>
            </a:r>
          </a:p>
          <a:p>
            <a:pPr marL="457200" indent="-457200"/>
            <a:r>
              <a:rPr lang="en-US" dirty="0" smtClean="0"/>
              <a:t>De-brief</a:t>
            </a:r>
          </a:p>
          <a:p>
            <a:pPr marL="457200" indent="-457200">
              <a:buNone/>
            </a:pPr>
            <a:endParaRPr lang="en-US" dirty="0"/>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5" name="Rectangle 4"/>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mc:AlternateContent>
          <mc:Choice xmlns:ma="http://schemas.microsoft.com/office/mac/drawingml/2008/main" Requires="ma">
            <p:blipFill>
              <a:blip r:embed="rId2">
                <a:duotone>
                  <a:schemeClr val="accent6"/>
                  <a:srgbClr val="FFF1C1"/>
                </a:duotone>
                <a:alphaModFix amt="38000"/>
              </a:blip>
              <a:stretch>
                <a:fillRect/>
              </a:stretch>
            </p:blipFill>
          </mc:Choice>
          <mc:Fallback>
            <p:blipFill>
              <a:blip r:embed="rId3">
                <a:duotone>
                  <a:schemeClr val="accent6"/>
                  <a:srgbClr val="FFF1C1"/>
                </a:duotone>
                <a:alphaModFix amt="38000"/>
              </a:blip>
              <a:stretch>
                <a:fillRect/>
              </a:stretch>
            </p:blipFill>
          </mc:Fallback>
        </mc:AlternateContent>
        <p:spPr>
          <a:xfrm>
            <a:off x="7176393" y="4868863"/>
            <a:ext cx="1762170" cy="1787525"/>
          </a:xfrm>
          <a:prstGeom prst="rect">
            <a:avLst/>
          </a:prstGeom>
        </p:spPr>
      </p:pic>
      <p:sp>
        <p:nvSpPr>
          <p:cNvPr id="2" name="Title 1"/>
          <p:cNvSpPr>
            <a:spLocks noGrp="1"/>
          </p:cNvSpPr>
          <p:nvPr>
            <p:ph type="title"/>
          </p:nvPr>
        </p:nvSpPr>
        <p:spPr/>
        <p:txBody>
          <a:bodyPr/>
          <a:lstStyle/>
          <a:p>
            <a:r>
              <a:rPr lang="en-US" dirty="0" smtClean="0"/>
              <a:t>Peak*</a:t>
            </a:r>
            <a:endParaRPr lang="en-US" dirty="0"/>
          </a:p>
        </p:txBody>
      </p:sp>
      <p:sp>
        <p:nvSpPr>
          <p:cNvPr id="3" name="Content Placeholder 2"/>
          <p:cNvSpPr>
            <a:spLocks noGrp="1"/>
          </p:cNvSpPr>
          <p:nvPr>
            <p:ph idx="1"/>
          </p:nvPr>
        </p:nvSpPr>
        <p:spPr>
          <a:xfrm>
            <a:off x="498474" y="1854200"/>
            <a:ext cx="8137526" cy="4876800"/>
          </a:xfrm>
        </p:spPr>
        <p:txBody>
          <a:bodyPr>
            <a:normAutofit fontScale="92500" lnSpcReduction="10000"/>
          </a:bodyPr>
          <a:lstStyle/>
          <a:p>
            <a:r>
              <a:rPr lang="en-US" dirty="0" smtClean="0"/>
              <a:t>Short term interventions</a:t>
            </a:r>
          </a:p>
          <a:p>
            <a:pPr lvl="1"/>
            <a:r>
              <a:rPr lang="en-US" dirty="0" smtClean="0"/>
              <a:t>The very first step should be to address SAFETY (safety for other students, the involved student and staff).  The safety procedures need to be approved and staff need to be very familiar with details of implementation.  The most common strategies are:</a:t>
            </a:r>
          </a:p>
          <a:p>
            <a:pPr marL="800100" lvl="2" indent="-342900">
              <a:buFont typeface="+mj-lt"/>
              <a:buAutoNum type="alphaLcParenR"/>
            </a:pPr>
            <a:r>
              <a:rPr lang="en-US" dirty="0" smtClean="0"/>
              <a:t>Isolation and removal of other students</a:t>
            </a:r>
          </a:p>
          <a:p>
            <a:pPr marL="800100" lvl="2" indent="-342900">
              <a:buFont typeface="+mj-lt"/>
              <a:buAutoNum type="alphaLcParenR"/>
            </a:pPr>
            <a:r>
              <a:rPr lang="en-US" dirty="0" smtClean="0"/>
              <a:t>Parent contact</a:t>
            </a:r>
          </a:p>
          <a:p>
            <a:pPr marL="800100" lvl="2" indent="-342900">
              <a:buFont typeface="+mj-lt"/>
              <a:buAutoNum type="alphaLcParenR"/>
            </a:pPr>
            <a:r>
              <a:rPr lang="en-US" dirty="0" smtClean="0"/>
              <a:t>Police call</a:t>
            </a:r>
          </a:p>
          <a:p>
            <a:pPr marL="800100" lvl="2" indent="-342900">
              <a:buFont typeface="+mj-lt"/>
              <a:buAutoNum type="alphaLcParenR"/>
            </a:pPr>
            <a:r>
              <a:rPr lang="en-US" dirty="0" smtClean="0"/>
              <a:t>Short-term suspension</a:t>
            </a:r>
          </a:p>
          <a:p>
            <a:pPr marL="800100" lvl="2" indent="-342900">
              <a:buFont typeface="+mj-lt"/>
              <a:buAutoNum type="alphaLcParenR"/>
            </a:pPr>
            <a:r>
              <a:rPr lang="en-US" dirty="0" smtClean="0"/>
              <a:t>Restraint</a:t>
            </a:r>
          </a:p>
          <a:p>
            <a:pPr marL="800100" lvl="2" indent="-342900">
              <a:buFont typeface="+mj-lt"/>
              <a:buAutoNum type="alphaLcParenR"/>
            </a:pPr>
            <a:r>
              <a:rPr lang="en-US" dirty="0" smtClean="0"/>
              <a:t>More information needed</a:t>
            </a:r>
          </a:p>
          <a:p>
            <a:pPr marL="342900" indent="-342900"/>
            <a:r>
              <a:rPr lang="en-US" dirty="0" smtClean="0"/>
              <a:t>Long term interventions</a:t>
            </a:r>
          </a:p>
          <a:p>
            <a:pPr marL="571500" lvl="1" indent="-342900"/>
            <a:r>
              <a:rPr lang="en-US" dirty="0" smtClean="0"/>
              <a:t>Repeated instances of out of control behavior should serve as a “red flag” that we need to do things differently.  Plan intervention to target earlier in the chain; analyze environment; refer to counseling/evaluation; examine school policy and procedures; etc.</a:t>
            </a:r>
            <a:endParaRPr lang="en-US" dirty="0"/>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7" name="Rectangle 6"/>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Acting-Out Behavior </a:t>
            </a:r>
            <a:r>
              <a:rPr lang="en-US" baseline="30000" dirty="0" smtClean="0"/>
              <a:t>TM</a:t>
            </a:r>
            <a:endParaRPr lang="en-US" baseline="30000" dirty="0"/>
          </a:p>
        </p:txBody>
      </p:sp>
      <p:sp>
        <p:nvSpPr>
          <p:cNvPr id="3" name="Content Placeholder 2"/>
          <p:cNvSpPr>
            <a:spLocks noGrp="1"/>
          </p:cNvSpPr>
          <p:nvPr>
            <p:ph idx="1"/>
          </p:nvPr>
        </p:nvSpPr>
        <p:spPr>
          <a:xfrm>
            <a:off x="498474" y="1981200"/>
            <a:ext cx="7743275" cy="4144963"/>
          </a:xfrm>
        </p:spPr>
        <p:txBody>
          <a:bodyPr/>
          <a:lstStyle/>
          <a:p>
            <a:r>
              <a:rPr lang="en-US" dirty="0" smtClean="0"/>
              <a:t>Presented by Geoffrey Colvin, </a:t>
            </a:r>
            <a:r>
              <a:rPr lang="en-US" dirty="0" err="1" smtClean="0"/>
              <a:t>Ph.D</a:t>
            </a:r>
            <a:r>
              <a:rPr lang="en-US" dirty="0" smtClean="0"/>
              <a:t>, University of Oregon</a:t>
            </a:r>
          </a:p>
          <a:p>
            <a:r>
              <a:rPr lang="en-US" dirty="0" smtClean="0"/>
              <a:t>Program Includes:</a:t>
            </a:r>
          </a:p>
          <a:p>
            <a:pPr lvl="1"/>
            <a:r>
              <a:rPr lang="en-US" dirty="0" smtClean="0"/>
              <a:t>Video Program</a:t>
            </a:r>
          </a:p>
          <a:p>
            <a:pPr lvl="2"/>
            <a:r>
              <a:rPr lang="en-US" dirty="0" smtClean="0"/>
              <a:t>Tape One: Model for Describing Acting-Out Behavior (36 Min.)</a:t>
            </a:r>
          </a:p>
          <a:p>
            <a:pPr lvl="2"/>
            <a:r>
              <a:rPr lang="en-US" dirty="0" smtClean="0"/>
              <a:t>Tape Two: Strategies for Managing Acting-Out Behavior (47 Min.)</a:t>
            </a:r>
          </a:p>
          <a:p>
            <a:pPr lvl="1"/>
            <a:r>
              <a:rPr lang="en-US" dirty="0" smtClean="0"/>
              <a:t>Workbook</a:t>
            </a:r>
          </a:p>
          <a:p>
            <a:pPr lvl="2"/>
            <a:r>
              <a:rPr lang="en-US" dirty="0" smtClean="0"/>
              <a:t>To accompany the taped presentation by Dr. Colvin</a:t>
            </a:r>
          </a:p>
          <a:p>
            <a:r>
              <a:rPr lang="en-US" dirty="0" smtClean="0"/>
              <a:t>Publisher: Behavior Associates (1992)</a:t>
            </a:r>
          </a:p>
          <a:p>
            <a:r>
              <a:rPr lang="en-US" dirty="0" smtClean="0"/>
              <a:t>Cost: ≈ $100</a:t>
            </a:r>
          </a:p>
        </p:txBody>
      </p:sp>
      <p:sp>
        <p:nvSpPr>
          <p:cNvPr id="4" name="Text Placeholder 3"/>
          <p:cNvSpPr>
            <a:spLocks noGrp="1"/>
          </p:cNvSpPr>
          <p:nvPr>
            <p:ph type="body" sz="half" idx="2"/>
          </p:nvPr>
        </p:nvSpPr>
        <p:spPr/>
        <p:txBody>
          <a:bodyPr/>
          <a:lstStyle/>
          <a:p>
            <a:r>
              <a:rPr lang="en-US" dirty="0" smtClean="0"/>
              <a:t>A Staff Development Program to Prevent and Manage Acting-Out Behavior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mc:AlternateContent>
          <mc:Choice xmlns:ma="http://schemas.microsoft.com/office/mac/drawingml/2008/main" Requires="ma">
            <p:blipFill>
              <a:blip r:embed="rId2">
                <a:duotone>
                  <a:schemeClr val="accent6"/>
                  <a:srgbClr val="FFF1C1"/>
                </a:duotone>
                <a:alphaModFix amt="38000"/>
              </a:blip>
              <a:stretch>
                <a:fillRect/>
              </a:stretch>
            </p:blipFill>
          </mc:Choice>
          <mc:Fallback>
            <p:blipFill>
              <a:blip r:embed="rId3">
                <a:duotone>
                  <a:schemeClr val="accent6"/>
                  <a:srgbClr val="FFF1C1"/>
                </a:duotone>
                <a:alphaModFix amt="38000"/>
              </a:blip>
              <a:stretch>
                <a:fillRect/>
              </a:stretch>
            </p:blipFill>
          </mc:Fallback>
        </mc:AlternateContent>
        <p:spPr>
          <a:xfrm>
            <a:off x="7176393" y="4868863"/>
            <a:ext cx="1762170" cy="1787525"/>
          </a:xfrm>
          <a:prstGeom prst="rect">
            <a:avLst/>
          </a:prstGeom>
        </p:spPr>
      </p:pic>
      <p:sp>
        <p:nvSpPr>
          <p:cNvPr id="2" name="Title 1"/>
          <p:cNvSpPr>
            <a:spLocks noGrp="1"/>
          </p:cNvSpPr>
          <p:nvPr>
            <p:ph type="title"/>
          </p:nvPr>
        </p:nvSpPr>
        <p:spPr/>
        <p:txBody>
          <a:bodyPr/>
          <a:lstStyle/>
          <a:p>
            <a:r>
              <a:rPr lang="en-US" dirty="0" smtClean="0"/>
              <a:t>Peak Continued…</a:t>
            </a:r>
            <a:endParaRPr lang="en-US" dirty="0"/>
          </a:p>
        </p:txBody>
      </p:sp>
      <p:sp>
        <p:nvSpPr>
          <p:cNvPr id="3" name="Content Placeholder 2"/>
          <p:cNvSpPr>
            <a:spLocks noGrp="1"/>
          </p:cNvSpPr>
          <p:nvPr>
            <p:ph idx="1"/>
          </p:nvPr>
        </p:nvSpPr>
        <p:spPr>
          <a:xfrm>
            <a:off x="498474" y="1693239"/>
            <a:ext cx="8331780" cy="5164761"/>
          </a:xfrm>
        </p:spPr>
        <p:txBody>
          <a:bodyPr>
            <a:normAutofit lnSpcReduction="10000"/>
          </a:bodyPr>
          <a:lstStyle/>
          <a:p>
            <a:r>
              <a:rPr lang="en-US" dirty="0" smtClean="0"/>
              <a:t>Precautions</a:t>
            </a:r>
          </a:p>
          <a:p>
            <a:pPr lvl="1"/>
            <a:r>
              <a:rPr lang="en-US" dirty="0" smtClean="0"/>
              <a:t>The procedures used to address peak or out of control behavior are typically INTRUSIVE (especially if force has to be used).  It is critical that a district/school develop clear procedures for managing behavior at this point.  The following guidelines are recommended:</a:t>
            </a:r>
          </a:p>
          <a:p>
            <a:pPr marL="800100" lvl="2" indent="-342900">
              <a:buFont typeface="+mj-lt"/>
              <a:buAutoNum type="alphaLcParenR"/>
            </a:pPr>
            <a:r>
              <a:rPr lang="en-US" dirty="0" smtClean="0"/>
              <a:t>Strict criteria should be established for when these procedures are to be used…</a:t>
            </a:r>
          </a:p>
          <a:p>
            <a:pPr marL="800100" lvl="2" indent="-342900">
              <a:buFont typeface="+mj-lt"/>
              <a:buAutoNum type="alphaLcParenR"/>
            </a:pPr>
            <a:r>
              <a:rPr lang="en-US" dirty="0" smtClean="0"/>
              <a:t>All staff who are likely to use the procedures should be trained fully to protect all parties.  Staff should receive regular review and practice opportunities.</a:t>
            </a:r>
          </a:p>
          <a:p>
            <a:pPr marL="800100" lvl="2" indent="-342900">
              <a:buFont typeface="+mj-lt"/>
              <a:buAutoNum type="alphaLcParenR"/>
            </a:pPr>
            <a:r>
              <a:rPr lang="en-US" dirty="0" smtClean="0"/>
              <a:t>Two staff members should be involved at the same time.</a:t>
            </a:r>
          </a:p>
          <a:p>
            <a:pPr marL="800100" lvl="2" indent="-342900">
              <a:buFont typeface="+mj-lt"/>
              <a:buAutoNum type="alphaLcParenR"/>
            </a:pPr>
            <a:r>
              <a:rPr lang="en-US" dirty="0" smtClean="0"/>
              <a:t>Staff needs to be designated to monitor the student carefully and to introduce and independent activity as early as possible.</a:t>
            </a:r>
          </a:p>
          <a:p>
            <a:pPr marL="800100" lvl="2" indent="-342900">
              <a:buFont typeface="+mj-lt"/>
              <a:buAutoNum type="alphaLcParenR"/>
            </a:pPr>
            <a:r>
              <a:rPr lang="en-US" dirty="0" smtClean="0"/>
              <a:t>Careful records need to be kept.</a:t>
            </a:r>
          </a:p>
          <a:p>
            <a:pPr marL="800100" lvl="2" indent="-342900">
              <a:buFont typeface="+mj-lt"/>
              <a:buAutoNum type="alphaLcParenR"/>
            </a:pPr>
            <a:r>
              <a:rPr lang="en-US" dirty="0" smtClean="0"/>
              <a:t>Parent permission should be obtained.  The procedures should be part of school policy and should be in the IEP for special education students who exhibit out of control behavior.</a:t>
            </a:r>
          </a:p>
        </p:txBody>
      </p:sp>
      <p:sp>
        <p:nvSpPr>
          <p:cNvPr id="4" name="Text Placeholder 3"/>
          <p:cNvSpPr>
            <a:spLocks noGrp="1"/>
          </p:cNvSpPr>
          <p:nvPr>
            <p:ph type="body" sz="half" idx="2"/>
          </p:nvPr>
        </p:nvSpPr>
        <p:spPr/>
        <p:txBody>
          <a:bodyPr/>
          <a:lstStyle/>
          <a:p>
            <a:r>
              <a:rPr lang="en-US" dirty="0" smtClean="0"/>
              <a:t>Strategies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De-Escalation*</a:t>
            </a:r>
            <a:endParaRPr lang="en-US" dirty="0"/>
          </a:p>
        </p:txBody>
      </p:sp>
      <p:sp>
        <p:nvSpPr>
          <p:cNvPr id="3" name="Content Placeholder 2"/>
          <p:cNvSpPr>
            <a:spLocks noGrp="1"/>
          </p:cNvSpPr>
          <p:nvPr>
            <p:ph idx="1"/>
          </p:nvPr>
        </p:nvSpPr>
        <p:spPr>
          <a:xfrm>
            <a:off x="498474" y="1981200"/>
            <a:ext cx="3581401" cy="4606925"/>
          </a:xfrm>
        </p:spPr>
        <p:txBody>
          <a:bodyPr/>
          <a:lstStyle/>
          <a:p>
            <a:r>
              <a:rPr lang="en-US" dirty="0" smtClean="0"/>
              <a:t>Isolate the student.</a:t>
            </a:r>
          </a:p>
          <a:p>
            <a:r>
              <a:rPr lang="en-US" dirty="0" smtClean="0"/>
              <a:t>Allow some time to cool down.</a:t>
            </a:r>
          </a:p>
          <a:p>
            <a:r>
              <a:rPr lang="en-US" dirty="0" smtClean="0"/>
              <a:t>Engage in independent work for twenty minutes requiring a product.</a:t>
            </a:r>
          </a:p>
          <a:p>
            <a:r>
              <a:rPr lang="en-US" dirty="0" smtClean="0"/>
              <a:t>Complete exit paperwork.</a:t>
            </a:r>
          </a:p>
          <a:p>
            <a:r>
              <a:rPr lang="en-US" dirty="0" smtClean="0"/>
              <a:t>Restore environment.</a:t>
            </a:r>
          </a:p>
          <a:p>
            <a:r>
              <a:rPr lang="en-US" dirty="0" smtClean="0"/>
              <a:t>Resume regular schedule.</a:t>
            </a:r>
          </a:p>
        </p:txBody>
      </p:sp>
      <p:sp>
        <p:nvSpPr>
          <p:cNvPr id="4" name="Text Placeholder 3"/>
          <p:cNvSpPr>
            <a:spLocks noGrp="1"/>
          </p:cNvSpPr>
          <p:nvPr>
            <p:ph type="body" sz="half" idx="2"/>
          </p:nvPr>
        </p:nvSpPr>
        <p:spPr/>
        <p:txBody>
          <a:bodyPr/>
          <a:lstStyle/>
          <a:p>
            <a:r>
              <a:rPr lang="en-US" dirty="0" smtClean="0"/>
              <a:t>Strategies</a:t>
            </a:r>
            <a:endParaRPr lang="en-US" dirty="0"/>
          </a:p>
        </p:txBody>
      </p:sp>
      <p:sp>
        <p:nvSpPr>
          <p:cNvPr id="6" name="TextBox 5"/>
          <p:cNvSpPr txBox="1"/>
          <p:nvPr/>
        </p:nvSpPr>
        <p:spPr>
          <a:xfrm>
            <a:off x="4495281" y="499580"/>
            <a:ext cx="2447385" cy="646331"/>
          </a:xfrm>
          <a:prstGeom prst="rect">
            <a:avLst/>
          </a:prstGeom>
          <a:noFill/>
        </p:spPr>
        <p:txBody>
          <a:bodyPr wrap="square" rtlCol="0">
            <a:spAutoFit/>
          </a:bodyPr>
          <a:lstStyle/>
          <a:p>
            <a:r>
              <a:rPr lang="en-US" sz="3600" dirty="0" smtClean="0">
                <a:solidFill>
                  <a:schemeClr val="accent1"/>
                </a:solidFill>
                <a:latin typeface="+mj-lt"/>
              </a:rPr>
              <a:t>Recovery*</a:t>
            </a:r>
            <a:endParaRPr lang="en-US" sz="3600" dirty="0">
              <a:solidFill>
                <a:schemeClr val="accent1"/>
              </a:solidFill>
              <a:latin typeface="+mj-lt"/>
            </a:endParaRPr>
          </a:p>
        </p:txBody>
      </p:sp>
      <p:sp>
        <p:nvSpPr>
          <p:cNvPr id="7" name="TextBox 6"/>
          <p:cNvSpPr txBox="1"/>
          <p:nvPr/>
        </p:nvSpPr>
        <p:spPr>
          <a:xfrm>
            <a:off x="4527032" y="1128176"/>
            <a:ext cx="2133412" cy="461665"/>
          </a:xfrm>
          <a:prstGeom prst="rect">
            <a:avLst/>
          </a:prstGeom>
          <a:noFill/>
        </p:spPr>
        <p:txBody>
          <a:bodyPr wrap="square" rtlCol="0">
            <a:spAutoFit/>
          </a:bodyPr>
          <a:lstStyle/>
          <a:p>
            <a:r>
              <a:rPr lang="en-US" sz="2400" dirty="0" smtClean="0">
                <a:solidFill>
                  <a:schemeClr val="accent3"/>
                </a:solidFill>
                <a:latin typeface="+mj-lt"/>
              </a:rPr>
              <a:t>Strategies</a:t>
            </a:r>
            <a:endParaRPr lang="en-US" sz="2400" dirty="0">
              <a:solidFill>
                <a:schemeClr val="accent3"/>
              </a:solidFill>
              <a:latin typeface="+mj-lt"/>
            </a:endParaRPr>
          </a:p>
        </p:txBody>
      </p:sp>
      <p:sp>
        <p:nvSpPr>
          <p:cNvPr id="8" name="TextBox 7"/>
          <p:cNvSpPr txBox="1"/>
          <p:nvPr/>
        </p:nvSpPr>
        <p:spPr>
          <a:xfrm>
            <a:off x="4534126" y="1816340"/>
            <a:ext cx="4609873" cy="5642090"/>
          </a:xfrm>
          <a:prstGeom prst="rect">
            <a:avLst/>
          </a:prstGeom>
          <a:noFill/>
        </p:spPr>
        <p:txBody>
          <a:bodyPr vert="horz" wrap="square" rtlCol="0">
            <a:noAutofit/>
          </a:bodyPr>
          <a:lstStyle/>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Provide strong focus on normal routines.</a:t>
            </a:r>
          </a:p>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Do not negotiate on consequences for the serious behavior.</a:t>
            </a:r>
          </a:p>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Strongly acknowledge appropriate handling of situations similar to previous situation where student exhibited serious behavior.</a:t>
            </a:r>
          </a:p>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De-brief.</a:t>
            </a:r>
          </a:p>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Communicate expectation that the student can succeed with help.</a:t>
            </a:r>
          </a:p>
          <a:p>
            <a:pPr>
              <a:spcAft>
                <a:spcPts val="1800"/>
              </a:spcAft>
              <a:buClr>
                <a:schemeClr val="accent1"/>
              </a:buClr>
              <a:buSzPct val="142000"/>
              <a:buFont typeface="Wingdings" charset="2"/>
              <a:buChar char="§"/>
            </a:pPr>
            <a:r>
              <a:rPr lang="en-US" sz="2000" dirty="0" smtClean="0">
                <a:solidFill>
                  <a:schemeClr val="tx1">
                    <a:lumMod val="65000"/>
                    <a:lumOff val="35000"/>
                  </a:schemeClr>
                </a:solidFill>
              </a:rPr>
              <a:t> Establish a plan with specific steps.</a:t>
            </a:r>
          </a:p>
          <a:p>
            <a:pPr>
              <a:spcAft>
                <a:spcPts val="1800"/>
              </a:spcAft>
              <a:buClr>
                <a:schemeClr val="accent1"/>
              </a:buClr>
              <a:buSzPct val="142000"/>
              <a:buFont typeface="Wingdings" charset="2"/>
              <a:buChar char="§"/>
            </a:pPr>
            <a:endParaRPr lang="en-US" sz="2000" dirty="0">
              <a:solidFill>
                <a:schemeClr val="tx1">
                  <a:lumMod val="65000"/>
                  <a:lumOff val="35000"/>
                </a:schemeClr>
              </a:solidFill>
            </a:endParaRPr>
          </a:p>
        </p:txBody>
      </p:sp>
      <p:sp>
        <p:nvSpPr>
          <p:cNvPr id="9" name="Rectangle 8"/>
          <p:cNvSpPr/>
          <p:nvPr/>
        </p:nvSpPr>
        <p:spPr>
          <a:xfrm>
            <a:off x="-39091"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Program</a:t>
            </a:r>
            <a:endParaRPr lang="en-US" dirty="0"/>
          </a:p>
        </p:txBody>
      </p:sp>
      <p:sp>
        <p:nvSpPr>
          <p:cNvPr id="3" name="Content Placeholder 2"/>
          <p:cNvSpPr>
            <a:spLocks noGrp="1"/>
          </p:cNvSpPr>
          <p:nvPr>
            <p:ph idx="1"/>
          </p:nvPr>
        </p:nvSpPr>
        <p:spPr>
          <a:xfrm>
            <a:off x="498474" y="1981200"/>
            <a:ext cx="8089901" cy="4144963"/>
          </a:xfrm>
        </p:spPr>
        <p:txBody>
          <a:bodyPr/>
          <a:lstStyle/>
          <a:p>
            <a:r>
              <a:rPr lang="en-US" dirty="0" smtClean="0"/>
              <a:t>No guidelines for how to test progress.</a:t>
            </a:r>
          </a:p>
          <a:p>
            <a:r>
              <a:rPr lang="en-US" dirty="0" smtClean="0"/>
              <a:t>Vague instructions and definitions for items that involve legal liability.</a:t>
            </a:r>
          </a:p>
          <a:p>
            <a:r>
              <a:rPr lang="en-US" dirty="0" smtClean="0"/>
              <a:t>No standard method of restraint discussed during Peak phase.</a:t>
            </a:r>
          </a:p>
          <a:p>
            <a:r>
              <a:rPr lang="en-US" dirty="0" smtClean="0"/>
              <a:t>Publisher and author are one and the same.  “Dr. Colvin’s Library”</a:t>
            </a:r>
          </a:p>
          <a:p>
            <a:r>
              <a:rPr lang="en-US" dirty="0" smtClean="0"/>
              <a:t>Lack of data and research – a commercially driven program.</a:t>
            </a:r>
          </a:p>
          <a:p>
            <a:r>
              <a:rPr lang="en-US" dirty="0" smtClean="0"/>
              <a:t>No information on seclusion.</a:t>
            </a:r>
          </a:p>
          <a:p>
            <a:r>
              <a:rPr lang="en-US" dirty="0" smtClean="0"/>
              <a:t>No research regarding the validity or efficacy of the program.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Acting-Out Behavior </a:t>
            </a:r>
            <a:r>
              <a:rPr lang="en-US" baseline="30000" dirty="0" smtClean="0"/>
              <a:t>TM</a:t>
            </a:r>
            <a:endParaRPr lang="en-US" baseline="30000" dirty="0"/>
          </a:p>
        </p:txBody>
      </p:sp>
      <p:sp>
        <p:nvSpPr>
          <p:cNvPr id="3" name="Content Placeholder 2"/>
          <p:cNvSpPr>
            <a:spLocks noGrp="1"/>
          </p:cNvSpPr>
          <p:nvPr>
            <p:ph idx="1"/>
          </p:nvPr>
        </p:nvSpPr>
        <p:spPr/>
        <p:txBody>
          <a:bodyPr/>
          <a:lstStyle/>
          <a:p>
            <a:r>
              <a:rPr lang="en-US" dirty="0" smtClean="0"/>
              <a:t>The procedures need to be implemented by </a:t>
            </a:r>
            <a:r>
              <a:rPr lang="en-US" i="1" dirty="0" smtClean="0"/>
              <a:t>all staff </a:t>
            </a:r>
            <a:r>
              <a:rPr lang="en-US" dirty="0" smtClean="0"/>
              <a:t>who work with the target student or students.</a:t>
            </a:r>
          </a:p>
          <a:p>
            <a:r>
              <a:rPr lang="en-US" dirty="0" smtClean="0"/>
              <a:t>The program offers basic guidelines.  Individual staff are expected to develop a </a:t>
            </a:r>
            <a:r>
              <a:rPr lang="en-US" i="1" dirty="0" smtClean="0"/>
              <a:t>specific written </a:t>
            </a:r>
            <a:r>
              <a:rPr lang="en-US" dirty="0" smtClean="0"/>
              <a:t>plan for their target </a:t>
            </a:r>
            <a:r>
              <a:rPr lang="en-US" dirty="0" err="1" smtClean="0"/>
              <a:t>student(s</a:t>
            </a:r>
            <a:r>
              <a:rPr lang="en-US" dirty="0" smtClean="0"/>
              <a:t>).</a:t>
            </a:r>
          </a:p>
          <a:p>
            <a:r>
              <a:rPr lang="en-US" dirty="0" smtClean="0"/>
              <a:t>Staff should review the tapes several times to understand the </a:t>
            </a:r>
            <a:r>
              <a:rPr lang="en-US" i="1" dirty="0" smtClean="0"/>
              <a:t>whole</a:t>
            </a:r>
            <a:r>
              <a:rPr lang="en-US" dirty="0" smtClean="0"/>
              <a:t> program and to avoid implementing bits and pieces of the program to secure short term benefits.</a:t>
            </a:r>
          </a:p>
          <a:p>
            <a:r>
              <a:rPr lang="en-US" dirty="0" smtClean="0"/>
              <a:t>Regular review meetings should be conducted to assess progress and to determine appropriate adjustments.</a:t>
            </a:r>
          </a:p>
          <a:p>
            <a:endParaRPr lang="en-US" dirty="0"/>
          </a:p>
        </p:txBody>
      </p:sp>
      <p:sp>
        <p:nvSpPr>
          <p:cNvPr id="4" name="Text Placeholder 3"/>
          <p:cNvSpPr>
            <a:spLocks noGrp="1"/>
          </p:cNvSpPr>
          <p:nvPr>
            <p:ph type="body" sz="half" idx="2"/>
          </p:nvPr>
        </p:nvSpPr>
        <p:spPr/>
        <p:txBody>
          <a:bodyPr/>
          <a:lstStyle/>
          <a:p>
            <a:r>
              <a:rPr lang="en-US" dirty="0" smtClean="0"/>
              <a:t>Preface*</a:t>
            </a:r>
            <a:endParaRPr lang="en-US" dirty="0"/>
          </a:p>
        </p:txBody>
      </p:sp>
      <p:sp>
        <p:nvSpPr>
          <p:cNvPr id="6" name="Rectangle 5"/>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a:xfrm>
            <a:off x="498474" y="1758360"/>
            <a:ext cx="7556313" cy="4144963"/>
          </a:xfrm>
        </p:spPr>
        <p:txBody>
          <a:bodyPr>
            <a:normAutofit/>
          </a:bodyPr>
          <a:lstStyle/>
          <a:p>
            <a:r>
              <a:rPr lang="en-US" dirty="0" smtClean="0"/>
              <a:t>Intentions of the program</a:t>
            </a:r>
          </a:p>
          <a:p>
            <a:pPr lvl="1"/>
            <a:r>
              <a:rPr lang="en-US" dirty="0" smtClean="0"/>
              <a:t>Indicators of agitation</a:t>
            </a:r>
          </a:p>
          <a:p>
            <a:pPr lvl="1"/>
            <a:r>
              <a:rPr lang="en-US" dirty="0" smtClean="0"/>
              <a:t>Presence of an escalating behavior chain</a:t>
            </a:r>
          </a:p>
          <a:p>
            <a:pPr lvl="1"/>
            <a:r>
              <a:rPr lang="en-US" dirty="0" smtClean="0"/>
              <a:t>Presence of successive interaction</a:t>
            </a:r>
          </a:p>
          <a:p>
            <a:pPr lvl="2"/>
            <a:r>
              <a:rPr lang="en-US" dirty="0" smtClean="0"/>
              <a:t>The back-and-forth interactions that are often threats or confrontational.  “War games.”</a:t>
            </a:r>
          </a:p>
          <a:p>
            <a:r>
              <a:rPr lang="en-US" dirty="0" smtClean="0"/>
              <a:t>Research and Data Driven</a:t>
            </a:r>
          </a:p>
          <a:p>
            <a:pPr lvl="1"/>
            <a:r>
              <a:rPr lang="en-US" dirty="0" smtClean="0"/>
              <a:t>The descriptions used to illustrate the seven phases of behavior are “generalizations or summaries of behavior observed from a large number of students of many years,” – G. Colvin, Ph.D.</a:t>
            </a:r>
          </a:p>
          <a:p>
            <a:endParaRPr lang="en-US" dirty="0"/>
          </a:p>
        </p:txBody>
      </p:sp>
      <p:sp>
        <p:nvSpPr>
          <p:cNvPr id="5" name="Rectangle 4"/>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a:t>
            </a:r>
            <a:br>
              <a:rPr lang="en-US" dirty="0" smtClean="0"/>
            </a:br>
            <a:r>
              <a:rPr lang="en-US" dirty="0" smtClean="0"/>
              <a:t>Describing Acting-Out Behavior*</a:t>
            </a:r>
            <a:endParaRPr lang="en-US" dirty="0"/>
          </a:p>
        </p:txBody>
      </p:sp>
      <p:sp>
        <p:nvSpPr>
          <p:cNvPr id="3" name="Content Placeholder 2"/>
          <p:cNvSpPr>
            <a:spLocks noGrp="1"/>
          </p:cNvSpPr>
          <p:nvPr>
            <p:ph idx="1"/>
          </p:nvPr>
        </p:nvSpPr>
        <p:spPr>
          <a:xfrm>
            <a:off x="498474" y="1738596"/>
            <a:ext cx="7556313" cy="1360639"/>
          </a:xfrm>
        </p:spPr>
        <p:txBody>
          <a:bodyPr>
            <a:normAutofit/>
          </a:bodyPr>
          <a:lstStyle/>
          <a:p>
            <a:r>
              <a:rPr lang="en-US" smtClean="0"/>
              <a:t>There are seven phases of acting-out behavior.  We need to be able to observe student behavior so as to identify which  phase the student may be in. </a:t>
            </a:r>
            <a:endParaRPr lang="en-US" dirty="0"/>
          </a:p>
        </p:txBody>
      </p:sp>
      <p:sp>
        <p:nvSpPr>
          <p:cNvPr id="8" name="Curved Down Arrow 7"/>
          <p:cNvSpPr/>
          <p:nvPr/>
        </p:nvSpPr>
        <p:spPr>
          <a:xfrm>
            <a:off x="2190951" y="3258134"/>
            <a:ext cx="4468454" cy="2792784"/>
          </a:xfrm>
          <a:prstGeom prst="curvedDown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cxnSp>
        <p:nvCxnSpPr>
          <p:cNvPr id="13" name="Straight Connector 12"/>
          <p:cNvCxnSpPr/>
          <p:nvPr/>
        </p:nvCxnSpPr>
        <p:spPr>
          <a:xfrm>
            <a:off x="952542" y="6087793"/>
            <a:ext cx="6837645" cy="1588"/>
          </a:xfrm>
          <a:prstGeom prst="line">
            <a:avLst/>
          </a:prstGeom>
          <a:ln w="38100" cap="flat" cmpd="sng" algn="ctr">
            <a:solidFill>
              <a:schemeClr val="accent3">
                <a:shade val="95000"/>
                <a:satMod val="105000"/>
              </a:schemeClr>
            </a:solidFill>
            <a:prstDash val="solid"/>
            <a:round/>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14" name="TextBox 13"/>
          <p:cNvSpPr txBox="1"/>
          <p:nvPr/>
        </p:nvSpPr>
        <p:spPr>
          <a:xfrm>
            <a:off x="2857631" y="6505180"/>
            <a:ext cx="3258186" cy="369332"/>
          </a:xfrm>
          <a:prstGeom prst="rect">
            <a:avLst/>
          </a:prstGeom>
          <a:noFill/>
        </p:spPr>
        <p:txBody>
          <a:bodyPr wrap="none" rtlCol="0">
            <a:spAutoFit/>
          </a:bodyPr>
          <a:lstStyle/>
          <a:p>
            <a:r>
              <a:rPr lang="en-US" dirty="0" smtClean="0"/>
              <a:t>Phases of escalated behavior</a:t>
            </a:r>
            <a:endParaRPr lang="en-US" dirty="0"/>
          </a:p>
        </p:txBody>
      </p:sp>
      <p:cxnSp>
        <p:nvCxnSpPr>
          <p:cNvPr id="16" name="Straight Connector 15"/>
          <p:cNvCxnSpPr/>
          <p:nvPr/>
        </p:nvCxnSpPr>
        <p:spPr>
          <a:xfrm rot="5400000" flipH="1" flipV="1">
            <a:off x="-445041" y="4707846"/>
            <a:ext cx="2793578" cy="1588"/>
          </a:xfrm>
          <a:prstGeom prst="line">
            <a:avLst/>
          </a:prstGeom>
          <a:ln w="28575" cap="flat" cmpd="sng" algn="ctr">
            <a:solidFill>
              <a:schemeClr val="accent3">
                <a:shade val="95000"/>
                <a:satMod val="105000"/>
              </a:schemeClr>
            </a:solidFill>
            <a:prstDash val="solid"/>
            <a:round/>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19" name="TextBox 18"/>
          <p:cNvSpPr txBox="1"/>
          <p:nvPr/>
        </p:nvSpPr>
        <p:spPr>
          <a:xfrm>
            <a:off x="4039500" y="6121485"/>
            <a:ext cx="716437" cy="369332"/>
          </a:xfrm>
          <a:prstGeom prst="rect">
            <a:avLst/>
          </a:prstGeom>
          <a:noFill/>
        </p:spPr>
        <p:txBody>
          <a:bodyPr wrap="none" rtlCol="0">
            <a:spAutoFit/>
          </a:bodyPr>
          <a:lstStyle/>
          <a:p>
            <a:r>
              <a:rPr lang="en-US" dirty="0" smtClean="0"/>
              <a:t>Time</a:t>
            </a:r>
            <a:endParaRPr lang="en-US" dirty="0"/>
          </a:p>
        </p:txBody>
      </p:sp>
      <p:sp>
        <p:nvSpPr>
          <p:cNvPr id="20" name="TextBox 19"/>
          <p:cNvSpPr txBox="1"/>
          <p:nvPr/>
        </p:nvSpPr>
        <p:spPr>
          <a:xfrm>
            <a:off x="489289" y="3729412"/>
            <a:ext cx="461665" cy="1352380"/>
          </a:xfrm>
          <a:prstGeom prst="rect">
            <a:avLst/>
          </a:prstGeom>
          <a:noFill/>
        </p:spPr>
        <p:txBody>
          <a:bodyPr vert="vert270" wrap="square" rtlCol="0">
            <a:spAutoFit/>
          </a:bodyPr>
          <a:lstStyle/>
          <a:p>
            <a:r>
              <a:rPr lang="en-US" dirty="0" smtClean="0"/>
              <a:t>Intensity</a:t>
            </a:r>
            <a:endParaRPr lang="en-US" dirty="0"/>
          </a:p>
        </p:txBody>
      </p:sp>
      <p:sp>
        <p:nvSpPr>
          <p:cNvPr id="21" name="TextBox 20"/>
          <p:cNvSpPr txBox="1"/>
          <p:nvPr/>
        </p:nvSpPr>
        <p:spPr>
          <a:xfrm>
            <a:off x="1008380" y="5699227"/>
            <a:ext cx="981421" cy="369332"/>
          </a:xfrm>
          <a:prstGeom prst="rect">
            <a:avLst/>
          </a:prstGeom>
          <a:noFill/>
        </p:spPr>
        <p:txBody>
          <a:bodyPr wrap="none" rtlCol="0">
            <a:spAutoFit/>
          </a:bodyPr>
          <a:lstStyle/>
          <a:p>
            <a:r>
              <a:rPr lang="en-US" dirty="0" smtClean="0"/>
              <a:t>1. Calm</a:t>
            </a:r>
            <a:endParaRPr lang="en-US" dirty="0"/>
          </a:p>
        </p:txBody>
      </p:sp>
      <p:sp>
        <p:nvSpPr>
          <p:cNvPr id="22" name="TextBox 21"/>
          <p:cNvSpPr txBox="1"/>
          <p:nvPr/>
        </p:nvSpPr>
        <p:spPr>
          <a:xfrm>
            <a:off x="2324961" y="5681586"/>
            <a:ext cx="1218002" cy="369332"/>
          </a:xfrm>
          <a:prstGeom prst="rect">
            <a:avLst/>
          </a:prstGeom>
          <a:noFill/>
        </p:spPr>
        <p:txBody>
          <a:bodyPr wrap="none" rtlCol="0">
            <a:spAutoFit/>
          </a:bodyPr>
          <a:lstStyle/>
          <a:p>
            <a:r>
              <a:rPr lang="en-US" dirty="0" smtClean="0"/>
              <a:t>2. Trigger</a:t>
            </a:r>
            <a:endParaRPr lang="en-US" dirty="0"/>
          </a:p>
        </p:txBody>
      </p:sp>
      <p:sp>
        <p:nvSpPr>
          <p:cNvPr id="23" name="TextBox 22"/>
          <p:cNvSpPr txBox="1"/>
          <p:nvPr/>
        </p:nvSpPr>
        <p:spPr>
          <a:xfrm>
            <a:off x="2571921" y="4814905"/>
            <a:ext cx="1383124" cy="369332"/>
          </a:xfrm>
          <a:prstGeom prst="rect">
            <a:avLst/>
          </a:prstGeom>
          <a:noFill/>
        </p:spPr>
        <p:txBody>
          <a:bodyPr wrap="none" rtlCol="0">
            <a:spAutoFit/>
          </a:bodyPr>
          <a:lstStyle/>
          <a:p>
            <a:r>
              <a:rPr lang="en-US" dirty="0" smtClean="0"/>
              <a:t>3. Agitation</a:t>
            </a:r>
            <a:endParaRPr lang="en-US" dirty="0"/>
          </a:p>
        </p:txBody>
      </p:sp>
      <p:sp>
        <p:nvSpPr>
          <p:cNvPr id="25" name="TextBox 24"/>
          <p:cNvSpPr txBox="1"/>
          <p:nvPr/>
        </p:nvSpPr>
        <p:spPr>
          <a:xfrm>
            <a:off x="4039500" y="2958237"/>
            <a:ext cx="929010" cy="369332"/>
          </a:xfrm>
          <a:prstGeom prst="rect">
            <a:avLst/>
          </a:prstGeom>
          <a:noFill/>
        </p:spPr>
        <p:txBody>
          <a:bodyPr wrap="none" rtlCol="0">
            <a:spAutoFit/>
          </a:bodyPr>
          <a:lstStyle/>
          <a:p>
            <a:r>
              <a:rPr lang="en-US" dirty="0" smtClean="0"/>
              <a:t>5. Peak</a:t>
            </a:r>
            <a:endParaRPr lang="en-US" dirty="0"/>
          </a:p>
        </p:txBody>
      </p:sp>
      <p:sp>
        <p:nvSpPr>
          <p:cNvPr id="26" name="TextBox 25"/>
          <p:cNvSpPr txBox="1"/>
          <p:nvPr/>
        </p:nvSpPr>
        <p:spPr>
          <a:xfrm>
            <a:off x="5180235" y="3590542"/>
            <a:ext cx="1871163" cy="369332"/>
          </a:xfrm>
          <a:prstGeom prst="rect">
            <a:avLst/>
          </a:prstGeom>
          <a:noFill/>
        </p:spPr>
        <p:txBody>
          <a:bodyPr wrap="none" rtlCol="0">
            <a:spAutoFit/>
          </a:bodyPr>
          <a:lstStyle/>
          <a:p>
            <a:r>
              <a:rPr lang="en-US" dirty="0" smtClean="0"/>
              <a:t>6. De-escalation</a:t>
            </a:r>
            <a:endParaRPr lang="en-US" dirty="0"/>
          </a:p>
        </p:txBody>
      </p:sp>
      <p:sp>
        <p:nvSpPr>
          <p:cNvPr id="27" name="TextBox 26"/>
          <p:cNvSpPr txBox="1"/>
          <p:nvPr/>
        </p:nvSpPr>
        <p:spPr>
          <a:xfrm>
            <a:off x="5952965" y="5312254"/>
            <a:ext cx="1412879" cy="369332"/>
          </a:xfrm>
          <a:prstGeom prst="rect">
            <a:avLst/>
          </a:prstGeom>
          <a:noFill/>
        </p:spPr>
        <p:txBody>
          <a:bodyPr wrap="none" rtlCol="0">
            <a:spAutoFit/>
          </a:bodyPr>
          <a:lstStyle/>
          <a:p>
            <a:r>
              <a:rPr lang="en-US" dirty="0" smtClean="0"/>
              <a:t>7. Recovery</a:t>
            </a:r>
            <a:endParaRPr lang="en-US" dirty="0"/>
          </a:p>
        </p:txBody>
      </p:sp>
      <p:sp>
        <p:nvSpPr>
          <p:cNvPr id="28" name="Rectangle 27"/>
          <p:cNvSpPr/>
          <p:nvPr/>
        </p:nvSpPr>
        <p:spPr>
          <a:xfrm>
            <a:off x="6378516" y="6539046"/>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
        <p:nvSpPr>
          <p:cNvPr id="24" name="TextBox 23"/>
          <p:cNvSpPr txBox="1"/>
          <p:nvPr/>
        </p:nvSpPr>
        <p:spPr>
          <a:xfrm>
            <a:off x="2857631" y="3959874"/>
            <a:ext cx="1764876" cy="369332"/>
          </a:xfrm>
          <a:prstGeom prst="rect">
            <a:avLst/>
          </a:prstGeom>
          <a:noFill/>
        </p:spPr>
        <p:txBody>
          <a:bodyPr wrap="none" rtlCol="0">
            <a:spAutoFit/>
          </a:bodyPr>
          <a:lstStyle/>
          <a:p>
            <a:r>
              <a:rPr lang="en-US" dirty="0" smtClean="0"/>
              <a:t>4. Acceleration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One – Calm*</a:t>
            </a:r>
            <a:endParaRPr lang="en-US" dirty="0"/>
          </a:p>
        </p:txBody>
      </p:sp>
      <p:sp>
        <p:nvSpPr>
          <p:cNvPr id="3" name="Content Placeholder 2"/>
          <p:cNvSpPr>
            <a:spLocks noGrp="1"/>
          </p:cNvSpPr>
          <p:nvPr>
            <p:ph idx="1"/>
          </p:nvPr>
        </p:nvSpPr>
        <p:spPr>
          <a:xfrm>
            <a:off x="498474" y="1981200"/>
            <a:ext cx="5216999" cy="4144963"/>
          </a:xfrm>
        </p:spPr>
        <p:txBody>
          <a:bodyPr/>
          <a:lstStyle/>
          <a:p>
            <a:pPr marL="457200" indent="-457200">
              <a:buFont typeface="+mj-lt"/>
              <a:buAutoNum type="arabicPeriod"/>
            </a:pPr>
            <a:r>
              <a:rPr lang="en-US" dirty="0" smtClean="0"/>
              <a:t>On Task</a:t>
            </a:r>
          </a:p>
          <a:p>
            <a:pPr marL="457200" indent="-457200">
              <a:buFont typeface="+mj-lt"/>
              <a:buAutoNum type="arabicPeriod"/>
            </a:pPr>
            <a:r>
              <a:rPr lang="en-US" dirty="0" smtClean="0"/>
              <a:t>Follows rules and expectations</a:t>
            </a:r>
          </a:p>
          <a:p>
            <a:pPr marL="457200" indent="-457200">
              <a:buFont typeface="+mj-lt"/>
              <a:buAutoNum type="arabicPeriod"/>
            </a:pPr>
            <a:r>
              <a:rPr lang="en-US" dirty="0" smtClean="0"/>
              <a:t>Responsive to praise</a:t>
            </a:r>
          </a:p>
          <a:p>
            <a:pPr marL="457200" indent="-457200">
              <a:buFont typeface="+mj-lt"/>
              <a:buAutoNum type="arabicPeriod"/>
            </a:pPr>
            <a:r>
              <a:rPr lang="en-US" dirty="0" smtClean="0"/>
              <a:t>Initiates behavior</a:t>
            </a:r>
          </a:p>
          <a:p>
            <a:pPr marL="457200" indent="-457200">
              <a:buFont typeface="+mj-lt"/>
              <a:buAutoNum type="arabicPeriod"/>
            </a:pPr>
            <a:r>
              <a:rPr lang="en-US" dirty="0" smtClean="0"/>
              <a:t>Goal oriented</a:t>
            </a:r>
          </a:p>
          <a:p>
            <a:pPr marL="457200" indent="-457200">
              <a:buFont typeface="+mj-lt"/>
              <a:buAutoNum type="arabicPeriod"/>
            </a:pPr>
            <a:r>
              <a:rPr lang="en-US" dirty="0" smtClean="0"/>
              <a:t>Socially appropriate</a:t>
            </a:r>
            <a:endParaRPr lang="en-US" dirty="0"/>
          </a:p>
        </p:txBody>
      </p:sp>
      <p:sp>
        <p:nvSpPr>
          <p:cNvPr id="4" name="Text Placeholder 3"/>
          <p:cNvSpPr>
            <a:spLocks noGrp="1"/>
          </p:cNvSpPr>
          <p:nvPr>
            <p:ph type="body" sz="half" idx="2"/>
          </p:nvPr>
        </p:nvSpPr>
        <p:spPr/>
        <p:txBody>
          <a:bodyPr/>
          <a:lstStyle/>
          <a:p>
            <a:r>
              <a:rPr lang="en-US" dirty="0" smtClean="0"/>
              <a:t>Overall Behavior - Cooperative</a:t>
            </a:r>
            <a:endParaRPr lang="en-US" dirty="0"/>
          </a:p>
        </p:txBody>
      </p:sp>
      <p:sp>
        <p:nvSpPr>
          <p:cNvPr id="7" name="Rectangle 6"/>
          <p:cNvSpPr/>
          <p:nvPr/>
        </p:nvSpPr>
        <p:spPr>
          <a:xfrm>
            <a:off x="6395449" y="6539467"/>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Two – Trigger*</a:t>
            </a:r>
            <a:endParaRPr lang="en-US" dirty="0"/>
          </a:p>
        </p:txBody>
      </p:sp>
      <p:sp>
        <p:nvSpPr>
          <p:cNvPr id="3" name="Content Placeholder 2"/>
          <p:cNvSpPr>
            <a:spLocks noGrp="1"/>
          </p:cNvSpPr>
          <p:nvPr>
            <p:ph idx="1"/>
          </p:nvPr>
        </p:nvSpPr>
        <p:spPr>
          <a:xfrm>
            <a:off x="498474" y="1770334"/>
            <a:ext cx="5852051" cy="5305778"/>
          </a:xfrm>
        </p:spPr>
        <p:txBody>
          <a:bodyPr>
            <a:normAutofit/>
          </a:bodyPr>
          <a:lstStyle/>
          <a:p>
            <a:pPr marL="457200" indent="-457200">
              <a:buFont typeface="+mj-lt"/>
              <a:buAutoNum type="arabicPeriod"/>
            </a:pPr>
            <a:r>
              <a:rPr lang="en-US" dirty="0" smtClean="0"/>
              <a:t>Conflicts</a:t>
            </a:r>
          </a:p>
          <a:p>
            <a:pPr marL="685800" lvl="1" indent="-457200">
              <a:buFont typeface="+mj-lt"/>
              <a:buAutoNum type="alphaLcParenR"/>
            </a:pPr>
            <a:r>
              <a:rPr lang="en-US" dirty="0" smtClean="0"/>
              <a:t>Denial of something they need</a:t>
            </a:r>
          </a:p>
          <a:p>
            <a:pPr marL="685800" lvl="1" indent="-457200">
              <a:buFont typeface="+mj-lt"/>
              <a:buAutoNum type="alphaLcParenR"/>
            </a:pPr>
            <a:r>
              <a:rPr lang="en-US" dirty="0" smtClean="0"/>
              <a:t>Something negative is inflicted on them</a:t>
            </a:r>
          </a:p>
          <a:p>
            <a:pPr marL="457200" indent="-457200">
              <a:buFont typeface="+mj-lt"/>
              <a:buAutoNum type="arabicPeriod"/>
            </a:pPr>
            <a:r>
              <a:rPr lang="en-US" dirty="0" smtClean="0"/>
              <a:t>Changes in routine</a:t>
            </a:r>
          </a:p>
          <a:p>
            <a:pPr marL="457200" indent="-457200">
              <a:buFont typeface="+mj-lt"/>
              <a:buAutoNum type="arabicPeriod"/>
            </a:pPr>
            <a:r>
              <a:rPr lang="en-US" dirty="0" smtClean="0"/>
              <a:t>Provocations</a:t>
            </a:r>
          </a:p>
          <a:p>
            <a:pPr marL="457200" indent="-457200">
              <a:buFont typeface="+mj-lt"/>
              <a:buAutoNum type="arabicPeriod"/>
            </a:pPr>
            <a:r>
              <a:rPr lang="en-US" dirty="0" smtClean="0"/>
              <a:t>Pressure</a:t>
            </a:r>
          </a:p>
          <a:p>
            <a:pPr marL="457200" indent="-457200">
              <a:buFont typeface="+mj-lt"/>
              <a:buAutoNum type="arabicPeriod"/>
            </a:pPr>
            <a:r>
              <a:rPr lang="en-US" dirty="0" smtClean="0"/>
              <a:t>Interruptions</a:t>
            </a:r>
          </a:p>
          <a:p>
            <a:pPr marL="457200" indent="-457200">
              <a:buFont typeface="+mj-lt"/>
              <a:buAutoNum type="arabicPeriod"/>
            </a:pPr>
            <a:r>
              <a:rPr lang="en-US" dirty="0" smtClean="0"/>
              <a:t>Ineffective problem solving</a:t>
            </a:r>
          </a:p>
          <a:p>
            <a:pPr marL="457200" indent="-457200">
              <a:buFont typeface="+mj-lt"/>
              <a:buAutoNum type="arabicPeriod"/>
            </a:pPr>
            <a:r>
              <a:rPr lang="en-US" dirty="0" smtClean="0"/>
              <a:t>Errors</a:t>
            </a:r>
          </a:p>
          <a:p>
            <a:pPr marL="457200" indent="-457200">
              <a:buFont typeface="+mj-lt"/>
              <a:buAutoNum type="arabicPeriod"/>
            </a:pPr>
            <a:r>
              <a:rPr lang="en-US" dirty="0" smtClean="0"/>
              <a:t>Corrections</a:t>
            </a:r>
          </a:p>
          <a:p>
            <a:pPr marL="457200" indent="-457200">
              <a:buFont typeface="+mj-lt"/>
              <a:buAutoNum type="arabicPeriod"/>
            </a:pPr>
            <a:endParaRPr lang="en-US" dirty="0" smtClean="0"/>
          </a:p>
          <a:p>
            <a:pPr marL="457200" indent="-457200">
              <a:buFont typeface="+mj-lt"/>
              <a:buAutoNum type="arabicPeriod"/>
            </a:pPr>
            <a:endParaRPr lang="en-US" dirty="0" smtClean="0"/>
          </a:p>
        </p:txBody>
      </p:sp>
      <p:sp>
        <p:nvSpPr>
          <p:cNvPr id="4" name="Text Placeholder 3"/>
          <p:cNvSpPr>
            <a:spLocks noGrp="1"/>
          </p:cNvSpPr>
          <p:nvPr>
            <p:ph type="body" sz="half" idx="2"/>
          </p:nvPr>
        </p:nvSpPr>
        <p:spPr/>
        <p:txBody>
          <a:bodyPr/>
          <a:lstStyle/>
          <a:p>
            <a:r>
              <a:rPr lang="en-US" dirty="0" smtClean="0"/>
              <a:t>Overall Behavior – Series of unresolved problems</a:t>
            </a:r>
            <a:endParaRPr lang="en-US" dirty="0"/>
          </a:p>
        </p:txBody>
      </p:sp>
      <p:sp>
        <p:nvSpPr>
          <p:cNvPr id="7" name="Rectangle 6"/>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Three – Agitation*</a:t>
            </a:r>
            <a:endParaRPr lang="en-US" dirty="0"/>
          </a:p>
        </p:txBody>
      </p:sp>
      <p:sp>
        <p:nvSpPr>
          <p:cNvPr id="3" name="Content Placeholder 2"/>
          <p:cNvSpPr>
            <a:spLocks noGrp="1"/>
          </p:cNvSpPr>
          <p:nvPr>
            <p:ph idx="1"/>
          </p:nvPr>
        </p:nvSpPr>
        <p:spPr>
          <a:xfrm>
            <a:off x="498474" y="1693240"/>
            <a:ext cx="5247239" cy="5164760"/>
          </a:xfrm>
        </p:spPr>
        <p:txBody>
          <a:bodyPr/>
          <a:lstStyle/>
          <a:p>
            <a:r>
              <a:rPr lang="en-US" dirty="0" smtClean="0"/>
              <a:t>Increase or Decrease in Behavior</a:t>
            </a:r>
          </a:p>
          <a:p>
            <a:pPr marL="457200" indent="-457200">
              <a:buFont typeface="+mj-lt"/>
              <a:buAutoNum type="arabicPeriod"/>
            </a:pPr>
            <a:r>
              <a:rPr lang="en-US" dirty="0" smtClean="0"/>
              <a:t>Increase:</a:t>
            </a:r>
          </a:p>
          <a:p>
            <a:pPr marL="571500" lvl="1" indent="-342900">
              <a:buFont typeface="+mj-lt"/>
              <a:buAutoNum type="alphaLcParenR"/>
            </a:pPr>
            <a:r>
              <a:rPr lang="en-US" dirty="0" smtClean="0"/>
              <a:t>Eyes dart</a:t>
            </a:r>
          </a:p>
          <a:p>
            <a:pPr marL="571500" lvl="1" indent="-342900">
              <a:buFont typeface="+mj-lt"/>
              <a:buAutoNum type="alphaLcParenR"/>
            </a:pPr>
            <a:r>
              <a:rPr lang="en-US" dirty="0" smtClean="0"/>
              <a:t>Language non-conversational</a:t>
            </a:r>
          </a:p>
          <a:p>
            <a:pPr marL="571500" lvl="1" indent="-342900">
              <a:buFont typeface="+mj-lt"/>
              <a:buAutoNum type="alphaLcParenR"/>
            </a:pPr>
            <a:r>
              <a:rPr lang="en-US" dirty="0" smtClean="0"/>
              <a:t>Busy hands</a:t>
            </a:r>
          </a:p>
          <a:p>
            <a:pPr marL="571500" lvl="1" indent="-342900">
              <a:buFont typeface="+mj-lt"/>
              <a:buAutoNum type="alphaLcParenR"/>
            </a:pPr>
            <a:r>
              <a:rPr lang="en-US" dirty="0" smtClean="0"/>
              <a:t>In and out of groups</a:t>
            </a:r>
          </a:p>
          <a:p>
            <a:pPr marL="571500" lvl="1" indent="-342900">
              <a:buFont typeface="+mj-lt"/>
              <a:buAutoNum type="alphaLcParenR"/>
            </a:pPr>
            <a:r>
              <a:rPr lang="en-US" dirty="0" smtClean="0"/>
              <a:t>Off task/On task</a:t>
            </a:r>
          </a:p>
          <a:p>
            <a:pPr marL="457200" indent="-457200">
              <a:buFont typeface="+mj-lt"/>
              <a:buAutoNum type="arabicPeriod"/>
            </a:pPr>
            <a:r>
              <a:rPr lang="en-US" dirty="0" smtClean="0"/>
              <a:t>Decrease:</a:t>
            </a:r>
          </a:p>
          <a:p>
            <a:pPr marL="571500" lvl="1" indent="-342900">
              <a:buFont typeface="+mj-lt"/>
              <a:buAutoNum type="alphaLcParenR"/>
            </a:pPr>
            <a:r>
              <a:rPr lang="en-US" dirty="0" smtClean="0"/>
              <a:t>Stares into space</a:t>
            </a:r>
          </a:p>
          <a:p>
            <a:pPr marL="571500" lvl="1" indent="-342900">
              <a:buFont typeface="+mj-lt"/>
              <a:buAutoNum type="alphaLcParenR"/>
            </a:pPr>
            <a:r>
              <a:rPr lang="en-US" dirty="0" smtClean="0"/>
              <a:t>Language subdued</a:t>
            </a:r>
          </a:p>
          <a:p>
            <a:pPr marL="571500" lvl="1" indent="-342900">
              <a:buFont typeface="+mj-lt"/>
              <a:buAutoNum type="alphaLcParenR"/>
            </a:pPr>
            <a:r>
              <a:rPr lang="en-US" dirty="0" smtClean="0"/>
              <a:t>Hands contained</a:t>
            </a:r>
          </a:p>
          <a:p>
            <a:pPr marL="571500" lvl="1" indent="-342900">
              <a:buFont typeface="+mj-lt"/>
              <a:buAutoNum type="alphaLcParenR"/>
            </a:pPr>
            <a:r>
              <a:rPr lang="en-US" dirty="0" smtClean="0"/>
              <a:t>Withdraws from group</a:t>
            </a:r>
          </a:p>
          <a:p>
            <a:pPr marL="571500" lvl="1" indent="-342900">
              <a:buFont typeface="+mj-lt"/>
              <a:buAutoNum type="alphaLcParenR"/>
            </a:pPr>
            <a:r>
              <a:rPr lang="en-US" dirty="0" smtClean="0"/>
              <a:t>Off task “Frozen”</a:t>
            </a:r>
          </a:p>
        </p:txBody>
      </p:sp>
      <p:sp>
        <p:nvSpPr>
          <p:cNvPr id="4" name="Text Placeholder 3"/>
          <p:cNvSpPr>
            <a:spLocks noGrp="1"/>
          </p:cNvSpPr>
          <p:nvPr>
            <p:ph type="body" sz="half" idx="2"/>
          </p:nvPr>
        </p:nvSpPr>
        <p:spPr/>
        <p:txBody>
          <a:bodyPr/>
          <a:lstStyle/>
          <a:p>
            <a:r>
              <a:rPr lang="en-US" dirty="0" smtClean="0"/>
              <a:t>Overall Behavior - Unfocused</a:t>
            </a:r>
            <a:endParaRPr lang="en-US" dirty="0"/>
          </a:p>
        </p:txBody>
      </p:sp>
      <p:sp>
        <p:nvSpPr>
          <p:cNvPr id="7" name="Rectangle 6"/>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Four – Acceleration*</a:t>
            </a:r>
            <a:endParaRPr lang="en-US" dirty="0"/>
          </a:p>
        </p:txBody>
      </p:sp>
      <p:sp>
        <p:nvSpPr>
          <p:cNvPr id="3" name="Content Placeholder 2"/>
          <p:cNvSpPr>
            <a:spLocks noGrp="1"/>
          </p:cNvSpPr>
          <p:nvPr>
            <p:ph idx="1"/>
          </p:nvPr>
        </p:nvSpPr>
        <p:spPr>
          <a:xfrm>
            <a:off x="498474" y="1981200"/>
            <a:ext cx="7556313" cy="4876800"/>
          </a:xfrm>
        </p:spPr>
        <p:txBody>
          <a:bodyPr/>
          <a:lstStyle/>
          <a:p>
            <a:pPr marL="457200" indent="-457200">
              <a:buFont typeface="+mj-lt"/>
              <a:buAutoNum type="arabicPeriod"/>
            </a:pPr>
            <a:r>
              <a:rPr lang="en-US" dirty="0" smtClean="0"/>
              <a:t>Questioning and arguing</a:t>
            </a:r>
          </a:p>
          <a:p>
            <a:pPr marL="457200" indent="-457200">
              <a:buFont typeface="+mj-lt"/>
              <a:buAutoNum type="arabicPeriod"/>
            </a:pPr>
            <a:r>
              <a:rPr lang="en-US" dirty="0" smtClean="0"/>
              <a:t>Non-compliance and defiance</a:t>
            </a:r>
          </a:p>
          <a:p>
            <a:pPr marL="457200" indent="-457200">
              <a:buFont typeface="+mj-lt"/>
              <a:buAutoNum type="arabicPeriod"/>
            </a:pPr>
            <a:r>
              <a:rPr lang="en-US" dirty="0" smtClean="0"/>
              <a:t>Off task</a:t>
            </a:r>
          </a:p>
          <a:p>
            <a:pPr marL="457200" indent="-457200">
              <a:buFont typeface="+mj-lt"/>
              <a:buAutoNum type="arabicPeriod"/>
            </a:pPr>
            <a:r>
              <a:rPr lang="en-US" dirty="0" smtClean="0"/>
              <a:t>Provoking students</a:t>
            </a:r>
          </a:p>
          <a:p>
            <a:pPr marL="457200" indent="-457200">
              <a:buFont typeface="+mj-lt"/>
              <a:buAutoNum type="arabicPeriod"/>
            </a:pPr>
            <a:r>
              <a:rPr lang="en-US" dirty="0" smtClean="0"/>
              <a:t>Compliance with accompanying inappropriate behaviors</a:t>
            </a:r>
          </a:p>
          <a:p>
            <a:pPr marL="457200" indent="-457200">
              <a:buFont typeface="+mj-lt"/>
              <a:buAutoNum type="arabicPeriod"/>
            </a:pPr>
            <a:r>
              <a:rPr lang="en-US" dirty="0" smtClean="0"/>
              <a:t>Criterion problems</a:t>
            </a:r>
          </a:p>
          <a:p>
            <a:pPr marL="457200" indent="-457200">
              <a:buFont typeface="+mj-lt"/>
              <a:buAutoNum type="arabicPeriod"/>
            </a:pPr>
            <a:r>
              <a:rPr lang="en-US" dirty="0" smtClean="0"/>
              <a:t>Threats and intimidation</a:t>
            </a:r>
          </a:p>
          <a:p>
            <a:pPr marL="457200" indent="-457200">
              <a:buFont typeface="+mj-lt"/>
              <a:buAutoNum type="arabicPeriod"/>
            </a:pPr>
            <a:r>
              <a:rPr lang="en-US" dirty="0" smtClean="0"/>
              <a:t>Verbal abuse</a:t>
            </a:r>
          </a:p>
          <a:p>
            <a:pPr marL="457200" indent="-457200">
              <a:buFont typeface="+mj-lt"/>
              <a:buAutoNum type="arabicPeriod"/>
            </a:pPr>
            <a:endParaRPr lang="en-US" dirty="0"/>
          </a:p>
        </p:txBody>
      </p:sp>
      <p:sp>
        <p:nvSpPr>
          <p:cNvPr id="4" name="Text Placeholder 3"/>
          <p:cNvSpPr>
            <a:spLocks noGrp="1"/>
          </p:cNvSpPr>
          <p:nvPr>
            <p:ph type="body" sz="half" idx="2"/>
          </p:nvPr>
        </p:nvSpPr>
        <p:spPr/>
        <p:txBody>
          <a:bodyPr/>
          <a:lstStyle/>
          <a:p>
            <a:r>
              <a:rPr lang="en-US" dirty="0" smtClean="0"/>
              <a:t>Overall Behavior – Student displays engaging behaviors</a:t>
            </a:r>
            <a:endParaRPr lang="en-US" dirty="0"/>
          </a:p>
        </p:txBody>
      </p:sp>
      <p:sp>
        <p:nvSpPr>
          <p:cNvPr id="7" name="Rectangle 6"/>
          <p:cNvSpPr/>
          <p:nvPr/>
        </p:nvSpPr>
        <p:spPr>
          <a:xfrm>
            <a:off x="6412382" y="6573333"/>
            <a:ext cx="2824912" cy="338554"/>
          </a:xfrm>
          <a:prstGeom prst="rect">
            <a:avLst/>
          </a:prstGeom>
        </p:spPr>
        <p:txBody>
          <a:bodyPr wrap="none">
            <a:spAutoFit/>
          </a:bodyPr>
          <a:lstStyle/>
          <a:p>
            <a:r>
              <a:rPr lang="en-US" sz="1600" dirty="0" smtClean="0">
                <a:solidFill>
                  <a:schemeClr val="accent3"/>
                </a:solidFill>
              </a:rPr>
              <a:t>*(1992) Behavior Associates</a:t>
            </a:r>
            <a:endParaRPr lang="en-US" sz="1600" dirty="0">
              <a:solidFill>
                <a:schemeClr val="accent3"/>
              </a:solidFill>
            </a:endParaRPr>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1529</TotalTime>
  <Words>1759</Words>
  <Application>Microsoft Macintosh PowerPoint</Application>
  <PresentationFormat>On-screen Show (4:3)</PresentationFormat>
  <Paragraphs>246</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Advantage</vt:lpstr>
      <vt:lpstr> Geoffrey Colvin, Ph. D. University of Oregon  Managing  Acting-Out  Behavior TM:  A review of the staff development program to prevent and manage acting-out behavior </vt:lpstr>
      <vt:lpstr>Managing Acting-Out Behavior TM</vt:lpstr>
      <vt:lpstr>Managing Acting-Out Behavior TM</vt:lpstr>
      <vt:lpstr>Philosophy*</vt:lpstr>
      <vt:lpstr>PART I:  Describing Acting-Out Behavior*</vt:lpstr>
      <vt:lpstr>Phase One – Calm*</vt:lpstr>
      <vt:lpstr>Phase Two – Trigger*</vt:lpstr>
      <vt:lpstr>Phase Three – Agitation*</vt:lpstr>
      <vt:lpstr>Phase Four – Acceleration*</vt:lpstr>
      <vt:lpstr>Phase Five – Peak*</vt:lpstr>
      <vt:lpstr>Phase Six – De-Escalation*</vt:lpstr>
      <vt:lpstr>Phase Seven – Recovery*</vt:lpstr>
      <vt:lpstr>PART-II: Strategies for Managing Acting-Out Behavior*</vt:lpstr>
      <vt:lpstr>Calm*</vt:lpstr>
      <vt:lpstr>Triggers*</vt:lpstr>
      <vt:lpstr>Agitation*</vt:lpstr>
      <vt:lpstr>Agitation Continued…</vt:lpstr>
      <vt:lpstr>Acceleration*</vt:lpstr>
      <vt:lpstr>Peak*</vt:lpstr>
      <vt:lpstr>Peak Continued…</vt:lpstr>
      <vt:lpstr>De-Escalation*</vt:lpstr>
      <vt:lpstr>Limitations of the Program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Geoffrey Colvin, Ph. D. University of Oregon  Managing  Acting-Out  Behavior TM:  A review of the staff development program to prevent and manage acting-out behavior </dc:title>
  <dc:creator>Sarah Francis</dc:creator>
  <cp:lastModifiedBy>Sarah Francis</cp:lastModifiedBy>
  <cp:revision>5</cp:revision>
  <dcterms:created xsi:type="dcterms:W3CDTF">2010-03-14T20:00:25Z</dcterms:created>
  <dcterms:modified xsi:type="dcterms:W3CDTF">2010-03-15T14:23:36Z</dcterms:modified>
</cp:coreProperties>
</file>