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C09A-76C5-2C43-A3A3-AEE1D597985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DD146-16CB-D242-B894-6C85AB69D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Restraining</a:t>
            </a:r>
            <a:r>
              <a:rPr lang="en-US" baseline="0" dirty="0" smtClean="0"/>
              <a:t> techniques are used to not allow a student access to the situation in which they needed to be removed from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to note that airway is always free from obstruction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note is that no weight is being placed on the student’s chest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</a:t>
            </a:r>
            <a:r>
              <a:rPr lang="en-US" baseline="0" dirty="0" smtClean="0"/>
              <a:t> decision should be given by someone who is retraining the individual because they can gauge the level of intensity of the student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Release parameters should be away from the situation</a:t>
            </a:r>
          </a:p>
          <a:p>
            <a:r>
              <a:rPr lang="en-US" baseline="0" dirty="0" smtClean="0"/>
              <a:t>	Releasing can be done simultaneously or one restrainer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of escaping a hold from a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</a:t>
            </a:r>
            <a:r>
              <a:rPr lang="en-US" baseline="0" dirty="0" smtClean="0"/>
              <a:t> should be posted in the class so all students can see the rules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Inform parents of the rules of the classroom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Phrase is important because most problem behaviors generally start out small and </a:t>
            </a:r>
            <a:r>
              <a:rPr lang="en-US" baseline="0" dirty="0" smtClean="0"/>
              <a:t>escalate </a:t>
            </a:r>
            <a:r>
              <a:rPr lang="en-US" baseline="0" dirty="0" smtClean="0"/>
              <a:t>into something greater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</a:t>
            </a:r>
            <a:r>
              <a:rPr lang="en-US" baseline="0" dirty="0" smtClean="0"/>
              <a:t> faculty member should assume specific roles within 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leader is the most important in assessing</a:t>
            </a:r>
            <a:r>
              <a:rPr lang="en-US" baseline="0" dirty="0" smtClean="0"/>
              <a:t> the situation and regulating what should be done with the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Authors note that</a:t>
            </a:r>
            <a:r>
              <a:rPr lang="en-US" baseline="0" dirty="0" smtClean="0"/>
              <a:t> teachers willing to get involved should only do so when they feel they can appropriately handle the situation and that intervening will not cause them harm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consequences</a:t>
            </a:r>
            <a:r>
              <a:rPr lang="en-US" baseline="0" dirty="0" smtClean="0"/>
              <a:t> may not be punishers for all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Exclusionary</a:t>
            </a:r>
            <a:r>
              <a:rPr lang="en-US" baseline="0" dirty="0" smtClean="0"/>
              <a:t> time-out = taking the student away from the environment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Inclusionary time-out = leaving the student in the environment but no access to rewards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Fights are most likely to occur in hallways, outside,</a:t>
            </a:r>
            <a:r>
              <a:rPr lang="en-US" baseline="0" dirty="0" smtClean="0"/>
              <a:t> and after the student gets off the 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46-16CB-D242-B894-6C85AB69DB3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4323A4-2F53-CF44-A698-451A3B867611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3FFD5A9-209B-424A-AB60-29BD34AF8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510" y="802979"/>
            <a:ext cx="3903183" cy="298782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Break It Up: A Teacher’s Guide to Managing Student Aggression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Dr. Arnold Goldstein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510" y="4631135"/>
            <a:ext cx="8465690" cy="16800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rgbClr val="898989"/>
                </a:solidFill>
              </a:rPr>
              <a:t>Training School Psychologists to be Experts in Evidence Based Practices for Tertiary Students with Serious Emotional Disturbance/Behavior Disorders </a:t>
            </a:r>
          </a:p>
          <a:p>
            <a:pPr algn="ctr"/>
            <a:endParaRPr lang="en-US" dirty="0" smtClean="0">
              <a:solidFill>
                <a:srgbClr val="898989"/>
              </a:solidFill>
            </a:endParaRPr>
          </a:p>
          <a:p>
            <a:pPr algn="ctr"/>
            <a:r>
              <a:rPr lang="en-US" dirty="0" smtClean="0">
                <a:solidFill>
                  <a:srgbClr val="898989"/>
                </a:solidFill>
              </a:rPr>
              <a:t>James Knorr</a:t>
            </a:r>
          </a:p>
          <a:p>
            <a:pPr algn="ctr"/>
            <a:r>
              <a:rPr lang="en-US" dirty="0" smtClean="0">
                <a:solidFill>
                  <a:srgbClr val="898989"/>
                </a:solidFill>
              </a:rPr>
              <a:t>1.12.2010</a:t>
            </a:r>
          </a:p>
          <a:p>
            <a:pPr algn="ctr"/>
            <a:endParaRPr lang="en-US" dirty="0" smtClean="0">
              <a:solidFill>
                <a:srgbClr val="898989"/>
              </a:solidFill>
            </a:endParaRPr>
          </a:p>
          <a:p>
            <a:pPr algn="ctr"/>
            <a:r>
              <a:rPr lang="en-US" i="1" dirty="0" smtClean="0">
                <a:solidFill>
                  <a:srgbClr val="898989"/>
                </a:solidFill>
              </a:rPr>
              <a:t>US Office of Education 84.325K</a:t>
            </a:r>
          </a:p>
          <a:p>
            <a:pPr algn="ctr"/>
            <a:r>
              <a:rPr lang="en-US" dirty="0" smtClean="0">
                <a:solidFill>
                  <a:srgbClr val="898989"/>
                </a:solidFill>
              </a:rPr>
              <a:t>H325K080308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Seclusion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recommended guidelines</a:t>
            </a:r>
          </a:p>
          <a:p>
            <a:r>
              <a:rPr lang="en-US" dirty="0" smtClean="0"/>
              <a:t>Seclusion should be monitored at all times</a:t>
            </a:r>
          </a:p>
          <a:p>
            <a:r>
              <a:rPr lang="en-US" dirty="0" smtClean="0"/>
              <a:t>Should be done away from other students</a:t>
            </a:r>
          </a:p>
          <a:p>
            <a:r>
              <a:rPr lang="en-US" dirty="0" smtClean="0"/>
              <a:t>A staff member that has built trust with the student may provide support to better calm the student</a:t>
            </a:r>
          </a:p>
          <a:p>
            <a:r>
              <a:rPr lang="en-US" dirty="0" smtClean="0"/>
              <a:t>Student should not return to the classroom until they are fully calm and the situation has been adequately evaluated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Collaborate with student on rule creation at the beginning of the school year</a:t>
            </a:r>
          </a:p>
          <a:p>
            <a:pPr lvl="2"/>
            <a:r>
              <a:rPr lang="en-US" dirty="0" smtClean="0"/>
              <a:t>Establishing and teaching rules should be done consistently for the first two weeks of school</a:t>
            </a:r>
          </a:p>
          <a:p>
            <a:r>
              <a:rPr lang="en-US" dirty="0" smtClean="0"/>
              <a:t>Rules should be</a:t>
            </a:r>
            <a:r>
              <a:rPr lang="en-US" dirty="0" smtClean="0"/>
              <a:t> visible </a:t>
            </a:r>
            <a:r>
              <a:rPr lang="en-US" dirty="0" smtClean="0"/>
              <a:t>and developmentally appropriate</a:t>
            </a:r>
          </a:p>
          <a:p>
            <a:r>
              <a:rPr lang="en-US" dirty="0" smtClean="0"/>
              <a:t>Consequences for breaking rules should be fair, appropriate and a punishment for the student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of rules and consequences should be made with parents</a:t>
            </a:r>
          </a:p>
          <a:p>
            <a:pPr lvl="1"/>
            <a:r>
              <a:rPr lang="en-US" dirty="0" smtClean="0"/>
              <a:t>Establish contracts with both students and parents</a:t>
            </a:r>
          </a:p>
          <a:p>
            <a:r>
              <a:rPr lang="en-US" dirty="0" smtClean="0"/>
              <a:t>Classroom environment should be created before school begins</a:t>
            </a:r>
          </a:p>
          <a:p>
            <a:pPr lvl="1"/>
            <a:r>
              <a:rPr lang="en-US" dirty="0" smtClean="0"/>
              <a:t>Should be well lit</a:t>
            </a:r>
          </a:p>
          <a:p>
            <a:pPr lvl="1"/>
            <a:r>
              <a:rPr lang="en-US" dirty="0" smtClean="0"/>
              <a:t>Easily</a:t>
            </a:r>
            <a:r>
              <a:rPr lang="en-US" dirty="0" smtClean="0"/>
              <a:t> visible </a:t>
            </a:r>
            <a:r>
              <a:rPr lang="en-US" dirty="0" smtClean="0"/>
              <a:t>from all areas</a:t>
            </a:r>
          </a:p>
          <a:p>
            <a:pPr lvl="1"/>
            <a:r>
              <a:rPr lang="en-US" dirty="0" smtClean="0"/>
              <a:t>Should be open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Incident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Horseplay</a:t>
            </a:r>
          </a:p>
          <a:p>
            <a:pPr lvl="1"/>
            <a:r>
              <a:rPr lang="en-US" dirty="0" smtClean="0"/>
              <a:t>Generally starts as fun and then escalates</a:t>
            </a:r>
          </a:p>
          <a:p>
            <a:r>
              <a:rPr lang="en-US" dirty="0" smtClean="0"/>
              <a:t>Rule Violation</a:t>
            </a:r>
          </a:p>
          <a:p>
            <a:pPr lvl="1"/>
            <a:r>
              <a:rPr lang="en-US" dirty="0" smtClean="0"/>
              <a:t>“State the rule, state the consequence, consistently carry out the consequence”</a:t>
            </a:r>
          </a:p>
          <a:p>
            <a:pPr lvl="1"/>
            <a:r>
              <a:rPr lang="en-US" dirty="0" smtClean="0"/>
              <a:t>“Catch them being good”</a:t>
            </a:r>
          </a:p>
          <a:p>
            <a:r>
              <a:rPr lang="en-US" dirty="0" smtClean="0"/>
              <a:t>Disruptiveness</a:t>
            </a:r>
          </a:p>
          <a:p>
            <a:pPr lvl="1"/>
            <a:r>
              <a:rPr lang="en-US" dirty="0" smtClean="0"/>
              <a:t>Exclusionary time-out</a:t>
            </a:r>
          </a:p>
          <a:p>
            <a:pPr lvl="1"/>
            <a:r>
              <a:rPr lang="en-US" dirty="0" smtClean="0"/>
              <a:t>Inclusionary time-out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Refusal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Consequate</a:t>
            </a:r>
            <a:r>
              <a:rPr lang="en-US" dirty="0" smtClean="0"/>
              <a:t> it immediately”</a:t>
            </a:r>
          </a:p>
          <a:p>
            <a:r>
              <a:rPr lang="en-US" dirty="0" smtClean="0"/>
              <a:t>Cursing</a:t>
            </a:r>
          </a:p>
          <a:p>
            <a:r>
              <a:rPr lang="en-US" dirty="0" smtClean="0"/>
              <a:t>Bullying</a:t>
            </a:r>
          </a:p>
          <a:p>
            <a:pPr lvl="1"/>
            <a:r>
              <a:rPr lang="en-US" dirty="0" smtClean="0"/>
              <a:t>Most frequent form of student to student aggression</a:t>
            </a:r>
          </a:p>
          <a:p>
            <a:pPr lvl="1"/>
            <a:r>
              <a:rPr lang="en-US" dirty="0" smtClean="0"/>
              <a:t>Bullies tend to be more aggressive and more impulsive</a:t>
            </a:r>
          </a:p>
          <a:p>
            <a:r>
              <a:rPr lang="en-US" dirty="0" smtClean="0"/>
              <a:t>Sexual Harassment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Threats</a:t>
            </a:r>
          </a:p>
          <a:p>
            <a:r>
              <a:rPr lang="en-US" dirty="0" smtClean="0"/>
              <a:t>Vandalism</a:t>
            </a:r>
          </a:p>
          <a:p>
            <a:pPr lvl="1"/>
            <a:r>
              <a:rPr lang="en-US" dirty="0" smtClean="0"/>
              <a:t>Window breaking is the most common</a:t>
            </a:r>
          </a:p>
          <a:p>
            <a:pPr lvl="1"/>
            <a:r>
              <a:rPr lang="en-US" dirty="0" smtClean="0"/>
              <a:t>Most students are 11 to 16 years old</a:t>
            </a:r>
          </a:p>
          <a:p>
            <a:pPr lvl="1"/>
            <a:r>
              <a:rPr lang="en-US" dirty="0" smtClean="0"/>
              <a:t>Vandals should be required to restore the environment</a:t>
            </a:r>
          </a:p>
          <a:p>
            <a:r>
              <a:rPr lang="en-US" dirty="0" smtClean="0"/>
              <a:t>Out-of-control behavior</a:t>
            </a:r>
          </a:p>
          <a:p>
            <a:pPr lvl="1"/>
            <a:r>
              <a:rPr lang="en-US" dirty="0" smtClean="0"/>
              <a:t>“Disruptiveness gone wrong”</a:t>
            </a:r>
          </a:p>
          <a:p>
            <a:pPr lvl="1"/>
            <a:r>
              <a:rPr lang="en-US" dirty="0" smtClean="0"/>
              <a:t>Almost always require restraining student</a:t>
            </a:r>
          </a:p>
          <a:p>
            <a:pPr lvl="1"/>
            <a:r>
              <a:rPr lang="en-US" dirty="0" smtClean="0"/>
              <a:t>Teachers that have trust with the student are more likely to calm the student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Fights</a:t>
            </a:r>
          </a:p>
          <a:p>
            <a:pPr lvl="1"/>
            <a:r>
              <a:rPr lang="en-US" dirty="0" smtClean="0"/>
              <a:t>Most common times are during “transition periods”</a:t>
            </a:r>
          </a:p>
          <a:p>
            <a:pPr lvl="1"/>
            <a:r>
              <a:rPr lang="en-US" dirty="0" smtClean="0"/>
              <a:t>Most common places are ones with less supervision</a:t>
            </a:r>
          </a:p>
          <a:p>
            <a:r>
              <a:rPr lang="en-US" dirty="0" smtClean="0"/>
              <a:t>Attack on teachers</a:t>
            </a:r>
          </a:p>
          <a:p>
            <a:r>
              <a:rPr lang="en-US" dirty="0" smtClean="0"/>
              <a:t>Group aggression</a:t>
            </a:r>
          </a:p>
          <a:p>
            <a:pPr lvl="1"/>
            <a:r>
              <a:rPr lang="en-US" dirty="0" smtClean="0"/>
              <a:t>More common to have multiple fights occur simultaneous</a:t>
            </a:r>
          </a:p>
          <a:p>
            <a:pPr lvl="1"/>
            <a:r>
              <a:rPr lang="en-US" dirty="0" smtClean="0"/>
              <a:t>Awareness of community events may lead to prevention</a:t>
            </a:r>
          </a:p>
          <a:p>
            <a:pPr lvl="1"/>
            <a:r>
              <a:rPr lang="en-US" dirty="0" smtClean="0"/>
              <a:t>May be in the form of gang violence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Exemplars</a:t>
            </a:r>
          </a:p>
          <a:p>
            <a:r>
              <a:rPr lang="en-US" dirty="0" smtClean="0"/>
              <a:t>Special Topics</a:t>
            </a:r>
          </a:p>
          <a:p>
            <a:pPr lvl="1"/>
            <a:r>
              <a:rPr lang="en-US" dirty="0" smtClean="0"/>
              <a:t>Intruders</a:t>
            </a:r>
          </a:p>
          <a:p>
            <a:pPr lvl="1"/>
            <a:r>
              <a:rPr lang="en-US" dirty="0" smtClean="0"/>
              <a:t>Weapons</a:t>
            </a:r>
          </a:p>
          <a:p>
            <a:pPr lvl="1"/>
            <a:r>
              <a:rPr lang="en-US" dirty="0" smtClean="0"/>
              <a:t>Corporal Punishment</a:t>
            </a:r>
          </a:p>
          <a:p>
            <a:pPr lvl="2"/>
            <a:r>
              <a:rPr lang="en-US" dirty="0" smtClean="0"/>
              <a:t>23 States still allow it</a:t>
            </a:r>
          </a:p>
          <a:p>
            <a:pPr lvl="2"/>
            <a:r>
              <a:rPr lang="en-US" dirty="0" smtClean="0"/>
              <a:t>Authors view it as “unethical, ineffective, and inappropriate”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Utmost importance is for the faculty member’s safety</a:t>
            </a:r>
          </a:p>
          <a:p>
            <a:pPr lvl="1"/>
            <a:r>
              <a:rPr lang="en-US" dirty="0" smtClean="0"/>
              <a:t>Use a team approach at all times</a:t>
            </a:r>
          </a:p>
          <a:p>
            <a:pPr lvl="1"/>
            <a:r>
              <a:rPr lang="en-US" dirty="0" smtClean="0"/>
              <a:t>Training should be taken before any intervention</a:t>
            </a:r>
          </a:p>
          <a:p>
            <a:r>
              <a:rPr lang="en-US" dirty="0" smtClean="0"/>
              <a:t>Faculty should perform four steps before intervening</a:t>
            </a:r>
          </a:p>
          <a:p>
            <a:pPr lvl="1"/>
            <a:r>
              <a:rPr lang="en-US" dirty="0" smtClean="0"/>
              <a:t>Assess the scene</a:t>
            </a:r>
          </a:p>
          <a:p>
            <a:pPr lvl="1"/>
            <a:r>
              <a:rPr lang="en-US" dirty="0" smtClean="0"/>
              <a:t>Use assertive verbal commands</a:t>
            </a:r>
          </a:p>
          <a:p>
            <a:pPr lvl="1"/>
            <a:r>
              <a:rPr lang="en-US" dirty="0" smtClean="0"/>
              <a:t>Become committed to intervening</a:t>
            </a:r>
          </a:p>
          <a:p>
            <a:pPr lvl="1"/>
            <a:r>
              <a:rPr lang="en-US" dirty="0" smtClean="0"/>
              <a:t>Determine what combatant to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Angle of Approach</a:t>
            </a:r>
          </a:p>
          <a:p>
            <a:pPr lvl="1"/>
            <a:r>
              <a:rPr lang="en-US" dirty="0" smtClean="0"/>
              <a:t>45 degrees of fighter’s left or right side</a:t>
            </a:r>
          </a:p>
          <a:p>
            <a:pPr lvl="1"/>
            <a:r>
              <a:rPr lang="en-US" dirty="0" smtClean="0"/>
              <a:t>Hands at shoulder level if combatants are standing up</a:t>
            </a:r>
          </a:p>
          <a:p>
            <a:pPr lvl="1"/>
            <a:r>
              <a:rPr lang="en-US" dirty="0" smtClean="0"/>
              <a:t>Hands in a fist and around groin if combatants are on the ground</a:t>
            </a:r>
          </a:p>
          <a:p>
            <a:pPr lvl="1"/>
            <a:r>
              <a:rPr lang="en-US" dirty="0" smtClean="0"/>
              <a:t>Approach with weak leg forward, knees bent</a:t>
            </a:r>
            <a:endParaRPr lang="en-US" dirty="0"/>
          </a:p>
        </p:txBody>
      </p:sp>
      <p:pic>
        <p:nvPicPr>
          <p:cNvPr id="4" name="Picture 3" descr="ang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81" y="1814046"/>
            <a:ext cx="25241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student’s aggression</a:t>
            </a:r>
          </a:p>
          <a:p>
            <a:r>
              <a:rPr lang="en-US" dirty="0" smtClean="0"/>
              <a:t>Program based on  preventing student’s oppositional behaviors</a:t>
            </a:r>
          </a:p>
          <a:p>
            <a:r>
              <a:rPr lang="en-US" dirty="0" smtClean="0"/>
              <a:t>Based on 15 Levels of Aggressive Incidents</a:t>
            </a:r>
          </a:p>
          <a:p>
            <a:r>
              <a:rPr lang="en-US" dirty="0" smtClean="0"/>
              <a:t>Physical Interventions viewed as the last form of intervention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1506" cy="4525963"/>
          </a:xfrm>
        </p:spPr>
        <p:txBody>
          <a:bodyPr/>
          <a:lstStyle/>
          <a:p>
            <a:r>
              <a:rPr lang="en-US" dirty="0" smtClean="0"/>
              <a:t>Techniques to be used when removing students from a fight</a:t>
            </a:r>
          </a:p>
          <a:p>
            <a:r>
              <a:rPr lang="en-US" dirty="0" smtClean="0"/>
              <a:t>Finger Release</a:t>
            </a:r>
          </a:p>
          <a:p>
            <a:r>
              <a:rPr lang="en-US" dirty="0" smtClean="0"/>
              <a:t>Grab, Smother, and Lift</a:t>
            </a:r>
          </a:p>
          <a:p>
            <a:r>
              <a:rPr lang="en-US" dirty="0" smtClean="0"/>
              <a:t>Two-Person Arm Grab</a:t>
            </a:r>
            <a:endParaRPr lang="en-US" dirty="0"/>
          </a:p>
        </p:txBody>
      </p:sp>
      <p:pic>
        <p:nvPicPr>
          <p:cNvPr id="4" name="Picture 3" descr="2parmgra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07" y="1743075"/>
            <a:ext cx="2993932" cy="4236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6033" y="6126163"/>
            <a:ext cx="270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Two-Person Arm Grab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9624" cy="4525963"/>
          </a:xfrm>
        </p:spPr>
        <p:txBody>
          <a:bodyPr/>
          <a:lstStyle/>
          <a:p>
            <a:r>
              <a:rPr lang="en-US" dirty="0" smtClean="0"/>
              <a:t>Crossed-Arm Pin</a:t>
            </a:r>
          </a:p>
          <a:p>
            <a:r>
              <a:rPr lang="en-US" dirty="0" smtClean="0"/>
              <a:t>Four Person Pull Apart</a:t>
            </a:r>
          </a:p>
          <a:p>
            <a:r>
              <a:rPr lang="en-US" dirty="0" smtClean="0"/>
              <a:t>Torso Shoulder Lock</a:t>
            </a:r>
          </a:p>
          <a:p>
            <a:r>
              <a:rPr lang="en-US" dirty="0" smtClean="0"/>
              <a:t>Wall Pin</a:t>
            </a:r>
            <a:endParaRPr lang="en-US" dirty="0"/>
          </a:p>
        </p:txBody>
      </p:sp>
      <p:pic>
        <p:nvPicPr>
          <p:cNvPr id="4" name="Picture 3" descr="crosspi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38" y="1655762"/>
            <a:ext cx="3964849" cy="412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5437" y="5782235"/>
            <a:ext cx="220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Crossed-Arm Pin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set of techniques used to control students after they have been separated in a fight situation</a:t>
            </a:r>
          </a:p>
          <a:p>
            <a:r>
              <a:rPr lang="en-US" dirty="0" smtClean="0"/>
              <a:t>Do not put weight on the chest!</a:t>
            </a:r>
          </a:p>
          <a:p>
            <a:r>
              <a:rPr lang="en-US" dirty="0" smtClean="0"/>
              <a:t>Pain level of the student should be noted</a:t>
            </a:r>
          </a:p>
          <a:p>
            <a:pPr lvl="1"/>
            <a:r>
              <a:rPr lang="en-US" dirty="0" smtClean="0"/>
              <a:t>Restraint should not be painful but used to control the student</a:t>
            </a:r>
          </a:p>
          <a:p>
            <a:r>
              <a:rPr lang="en-US" dirty="0" smtClean="0"/>
              <a:t>Placing the child face-down is the best technique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Levels of Aggression</a:t>
            </a:r>
          </a:p>
          <a:p>
            <a:pPr lvl="1"/>
            <a:r>
              <a:rPr lang="en-US" dirty="0" smtClean="0"/>
              <a:t>Low-Level Aggression</a:t>
            </a:r>
          </a:p>
          <a:p>
            <a:pPr lvl="2"/>
            <a:r>
              <a:rPr lang="en-US" dirty="0" smtClean="0"/>
              <a:t>Place hand on student to not allow movement</a:t>
            </a:r>
          </a:p>
          <a:p>
            <a:pPr lvl="1"/>
            <a:r>
              <a:rPr lang="en-US" dirty="0" smtClean="0"/>
              <a:t>Midlevel Aggression</a:t>
            </a:r>
          </a:p>
          <a:p>
            <a:pPr lvl="2"/>
            <a:r>
              <a:rPr lang="en-US" dirty="0" smtClean="0"/>
              <a:t>Actively hold the student in a single-person restraint</a:t>
            </a:r>
          </a:p>
          <a:p>
            <a:pPr lvl="1"/>
            <a:r>
              <a:rPr lang="en-US" dirty="0" smtClean="0"/>
              <a:t>High-Level Aggression</a:t>
            </a:r>
          </a:p>
          <a:p>
            <a:pPr lvl="2"/>
            <a:r>
              <a:rPr lang="en-US" dirty="0" smtClean="0"/>
              <a:t>Multiple restrainers are needed</a:t>
            </a:r>
          </a:p>
          <a:p>
            <a:pPr lvl="1"/>
            <a:r>
              <a:rPr lang="en-US" dirty="0" smtClean="0"/>
              <a:t>Extreme-Level Aggression</a:t>
            </a:r>
          </a:p>
          <a:p>
            <a:pPr lvl="2"/>
            <a:r>
              <a:rPr lang="en-US" dirty="0" smtClean="0"/>
              <a:t>Multiple restrainers and active crowd control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Extreme-Level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197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high risk of other student’s involvement in the fight is present</a:t>
            </a:r>
          </a:p>
          <a:p>
            <a:r>
              <a:rPr lang="en-US" dirty="0" smtClean="0"/>
              <a:t>A risk of other fights occurring is present</a:t>
            </a:r>
          </a:p>
          <a:p>
            <a:r>
              <a:rPr lang="en-US" dirty="0" smtClean="0"/>
              <a:t>Crowd control should be used to calm other students and not allow potential involvement from occurring</a:t>
            </a:r>
            <a:endParaRPr lang="en-US" dirty="0"/>
          </a:p>
        </p:txBody>
      </p:sp>
      <p:pic>
        <p:nvPicPr>
          <p:cNvPr id="4" name="Picture 3" descr="extremeag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6" y="1600200"/>
            <a:ext cx="2765611" cy="4226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9176" y="5827059"/>
            <a:ext cx="276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Extreme-Level Aggression Restraint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6918" cy="4525963"/>
          </a:xfrm>
        </p:spPr>
        <p:txBody>
          <a:bodyPr/>
          <a:lstStyle/>
          <a:p>
            <a:r>
              <a:rPr lang="en-US" dirty="0" smtClean="0"/>
              <a:t>Standing-Arm Techniques (Midlevel Aggression)</a:t>
            </a:r>
          </a:p>
          <a:p>
            <a:pPr lvl="1"/>
            <a:r>
              <a:rPr lang="en-US" dirty="0" smtClean="0"/>
              <a:t>Triceps Lock</a:t>
            </a:r>
          </a:p>
          <a:p>
            <a:pPr lvl="1"/>
            <a:r>
              <a:rPr lang="en-US" dirty="0" smtClean="0"/>
              <a:t>Double Arm Lock</a:t>
            </a:r>
          </a:p>
          <a:p>
            <a:endParaRPr lang="en-US" dirty="0"/>
          </a:p>
        </p:txBody>
      </p:sp>
      <p:pic>
        <p:nvPicPr>
          <p:cNvPr id="4" name="Picture 3" descr="shoulderloc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18" y="1778171"/>
            <a:ext cx="2771401" cy="3675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2325" y="5453529"/>
            <a:ext cx="176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Triceps 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71" y="1417638"/>
            <a:ext cx="4231839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Crossed-Arm Techniques (High-Level Aggression)</a:t>
            </a:r>
          </a:p>
          <a:p>
            <a:pPr lvl="1"/>
            <a:r>
              <a:rPr lang="en-US" dirty="0" smtClean="0"/>
              <a:t>Sitting Crossed-Arm</a:t>
            </a:r>
          </a:p>
          <a:p>
            <a:pPr lvl="1"/>
            <a:r>
              <a:rPr lang="en-US" dirty="0" smtClean="0"/>
              <a:t>Standing Crossed-Arm</a:t>
            </a:r>
            <a:endParaRPr lang="en-US" dirty="0"/>
          </a:p>
        </p:txBody>
      </p:sp>
      <p:pic>
        <p:nvPicPr>
          <p:cNvPr id="4" name="Picture 3" descr="crossar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022" y="1417638"/>
            <a:ext cx="2853765" cy="443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7954" y="5856941"/>
            <a:ext cx="252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Sitting Crossed-Arm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1271" cy="4525963"/>
          </a:xfrm>
        </p:spPr>
        <p:txBody>
          <a:bodyPr/>
          <a:lstStyle/>
          <a:p>
            <a:r>
              <a:rPr lang="en-US" dirty="0" smtClean="0"/>
              <a:t>Lay-Out Techniques (High-Level Aggression)</a:t>
            </a:r>
          </a:p>
          <a:p>
            <a:pPr lvl="1"/>
            <a:r>
              <a:rPr lang="en-US" dirty="0" smtClean="0"/>
              <a:t>Leg Block</a:t>
            </a:r>
          </a:p>
          <a:p>
            <a:pPr lvl="1"/>
            <a:r>
              <a:rPr lang="en-US" dirty="0" smtClean="0"/>
              <a:t>Straight-Arm Lay Out</a:t>
            </a:r>
          </a:p>
          <a:p>
            <a:pPr lvl="1"/>
            <a:r>
              <a:rPr lang="en-US" dirty="0" smtClean="0"/>
              <a:t>Extended-Arm Lay Out</a:t>
            </a:r>
          </a:p>
          <a:p>
            <a:pPr lvl="1"/>
            <a:r>
              <a:rPr lang="en-US" dirty="0" smtClean="0"/>
              <a:t>Scissor Lay Out</a:t>
            </a:r>
            <a:endParaRPr lang="en-US" dirty="0"/>
          </a:p>
        </p:txBody>
      </p:sp>
      <p:pic>
        <p:nvPicPr>
          <p:cNvPr id="4" name="Picture 3" descr="extarmlayou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37" y="1739900"/>
            <a:ext cx="3371850" cy="3982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0469" y="5722471"/>
            <a:ext cx="28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Extended-Arm Lay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Restraint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59506" cy="4525963"/>
          </a:xfrm>
        </p:spPr>
        <p:txBody>
          <a:bodyPr/>
          <a:lstStyle/>
          <a:p>
            <a:r>
              <a:rPr lang="en-US" dirty="0" smtClean="0"/>
              <a:t>Usually with High/Extreme-Level Aggression</a:t>
            </a:r>
          </a:p>
          <a:p>
            <a:r>
              <a:rPr lang="en-US" dirty="0" smtClean="0"/>
              <a:t>Two or more restrainers</a:t>
            </a:r>
          </a:p>
          <a:p>
            <a:pPr lvl="1"/>
            <a:r>
              <a:rPr lang="en-US" dirty="0" smtClean="0"/>
              <a:t>Two-Person Lay Out</a:t>
            </a:r>
          </a:p>
          <a:p>
            <a:pPr lvl="1"/>
            <a:r>
              <a:rPr lang="en-US" dirty="0" smtClean="0"/>
              <a:t>Three-Person Lay Out</a:t>
            </a:r>
          </a:p>
          <a:p>
            <a:pPr lvl="1"/>
            <a:r>
              <a:rPr lang="en-US" dirty="0" smtClean="0"/>
              <a:t>Four-Person Lay Out</a:t>
            </a:r>
          </a:p>
          <a:p>
            <a:pPr lvl="1"/>
            <a:r>
              <a:rPr lang="en-US" dirty="0" smtClean="0"/>
              <a:t>Rollover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extremeag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437" y="1807882"/>
            <a:ext cx="3308350" cy="3795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5304" y="5602941"/>
            <a:ext cx="24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Four-Person Lay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Communication</a:t>
            </a:r>
          </a:p>
          <a:p>
            <a:pPr lvl="1"/>
            <a:r>
              <a:rPr lang="en-US" dirty="0" smtClean="0"/>
              <a:t>The best communicator with the student will be the person with the best rapport with the student</a:t>
            </a:r>
          </a:p>
          <a:p>
            <a:r>
              <a:rPr lang="en-US" dirty="0" smtClean="0"/>
              <a:t>Release Decision</a:t>
            </a:r>
          </a:p>
          <a:p>
            <a:r>
              <a:rPr lang="en-US" dirty="0" smtClean="0"/>
              <a:t>Release Parameters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is the first line of intervention</a:t>
            </a:r>
          </a:p>
          <a:p>
            <a:pPr lvl="1"/>
            <a:r>
              <a:rPr lang="en-US" dirty="0" smtClean="0"/>
              <a:t>Create a climate of cooperation, collaboration, and respect</a:t>
            </a:r>
          </a:p>
          <a:p>
            <a:pPr lvl="1"/>
            <a:r>
              <a:rPr lang="en-US" dirty="0" smtClean="0"/>
              <a:t>Establish rules and guidelines early with students</a:t>
            </a:r>
          </a:p>
          <a:p>
            <a:pPr lvl="1"/>
            <a:r>
              <a:rPr lang="en-US" dirty="0" smtClean="0"/>
              <a:t>Teach rules and consequences, maintain them consistently</a:t>
            </a:r>
          </a:p>
          <a:p>
            <a:pPr lvl="1"/>
            <a:r>
              <a:rPr lang="en-US" dirty="0" smtClean="0"/>
              <a:t>Establish an open communication between parents</a:t>
            </a:r>
          </a:p>
          <a:p>
            <a:r>
              <a:rPr lang="en-US" dirty="0" smtClean="0"/>
              <a:t>“Catch it low, prevent it high”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Escort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Escorts</a:t>
            </a:r>
          </a:p>
          <a:p>
            <a:pPr lvl="1"/>
            <a:r>
              <a:rPr lang="en-US" dirty="0" smtClean="0"/>
              <a:t>Controlled Escort</a:t>
            </a:r>
          </a:p>
          <a:p>
            <a:pPr lvl="2"/>
            <a:r>
              <a:rPr lang="en-US" dirty="0" smtClean="0"/>
              <a:t>Requires hands on the student</a:t>
            </a:r>
          </a:p>
          <a:p>
            <a:pPr lvl="2"/>
            <a:r>
              <a:rPr lang="en-US" dirty="0" smtClean="0"/>
              <a:t>Two-Arm Walk</a:t>
            </a:r>
          </a:p>
          <a:p>
            <a:pPr lvl="2"/>
            <a:r>
              <a:rPr lang="en-US" dirty="0" smtClean="0"/>
              <a:t>Single-Arm Escort</a:t>
            </a:r>
          </a:p>
          <a:p>
            <a:pPr lvl="2"/>
            <a:r>
              <a:rPr lang="en-US" dirty="0" smtClean="0"/>
              <a:t>Two-Person Backward Walk</a:t>
            </a:r>
          </a:p>
          <a:p>
            <a:pPr lvl="1"/>
            <a:r>
              <a:rPr lang="en-US" dirty="0" smtClean="0"/>
              <a:t>Supervised Escort</a:t>
            </a:r>
          </a:p>
          <a:p>
            <a:pPr lvl="2"/>
            <a:r>
              <a:rPr lang="en-US" dirty="0" smtClean="0"/>
              <a:t>Not required to have hands on the student</a:t>
            </a:r>
          </a:p>
          <a:p>
            <a:pPr lvl="2"/>
            <a:r>
              <a:rPr lang="en-US" dirty="0" smtClean="0"/>
              <a:t>Escorts to remain outside of the student’s striking zone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4682" cy="4525963"/>
          </a:xfrm>
        </p:spPr>
        <p:txBody>
          <a:bodyPr/>
          <a:lstStyle/>
          <a:p>
            <a:r>
              <a:rPr lang="en-US" dirty="0" smtClean="0"/>
              <a:t>Escape Techniques</a:t>
            </a:r>
          </a:p>
          <a:p>
            <a:pPr lvl="1"/>
            <a:r>
              <a:rPr lang="en-US" dirty="0" smtClean="0"/>
              <a:t>Head Lock</a:t>
            </a:r>
          </a:p>
          <a:p>
            <a:pPr lvl="1"/>
            <a:r>
              <a:rPr lang="en-US" dirty="0" smtClean="0"/>
              <a:t>Grab The Tie</a:t>
            </a:r>
          </a:p>
          <a:p>
            <a:pPr lvl="1"/>
            <a:r>
              <a:rPr lang="en-US" dirty="0" smtClean="0"/>
              <a:t>Wrist Grabs</a:t>
            </a:r>
          </a:p>
          <a:p>
            <a:pPr lvl="1"/>
            <a:r>
              <a:rPr lang="en-US" dirty="0" smtClean="0"/>
              <a:t>Sustained Biting</a:t>
            </a:r>
          </a:p>
          <a:p>
            <a:pPr lvl="1"/>
            <a:r>
              <a:rPr lang="en-US" dirty="0" smtClean="0"/>
              <a:t>Bear Hugs</a:t>
            </a:r>
            <a:endParaRPr lang="en-US" dirty="0"/>
          </a:p>
        </p:txBody>
      </p:sp>
      <p:pic>
        <p:nvPicPr>
          <p:cNvPr id="4" name="Picture 3" descr="headloc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83" y="1600200"/>
            <a:ext cx="3208324" cy="4062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8948" y="5662705"/>
            <a:ext cx="15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Avoiding Incoming Strikes</a:t>
            </a:r>
          </a:p>
          <a:p>
            <a:pPr lvl="1"/>
            <a:r>
              <a:rPr lang="en-US" dirty="0" smtClean="0"/>
              <a:t>Focus attention on the striker’s hip region</a:t>
            </a:r>
          </a:p>
          <a:p>
            <a:pPr lvl="1"/>
            <a:r>
              <a:rPr lang="en-US" dirty="0" smtClean="0"/>
              <a:t>Watch for telegraphed movements</a:t>
            </a:r>
          </a:p>
          <a:p>
            <a:pPr lvl="1"/>
            <a:r>
              <a:rPr lang="en-US" dirty="0" smtClean="0"/>
              <a:t>Inward/Outward/Upward/Downward Blocks</a:t>
            </a:r>
          </a:p>
          <a:p>
            <a:pPr lvl="1"/>
            <a:r>
              <a:rPr lang="en-US" dirty="0" smtClean="0"/>
              <a:t>Jamming/Smothering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60682" cy="4525963"/>
          </a:xfrm>
        </p:spPr>
        <p:txBody>
          <a:bodyPr/>
          <a:lstStyle/>
          <a:p>
            <a:r>
              <a:rPr lang="en-US" dirty="0" smtClean="0"/>
              <a:t>Fight Kits</a:t>
            </a:r>
          </a:p>
          <a:p>
            <a:pPr lvl="1"/>
            <a:r>
              <a:rPr lang="en-US" dirty="0" smtClean="0"/>
              <a:t>Degree of protection against blood-borne diseases</a:t>
            </a:r>
          </a:p>
          <a:p>
            <a:pPr lvl="1"/>
            <a:r>
              <a:rPr lang="en-US" dirty="0" smtClean="0"/>
              <a:t>Latex Gloves</a:t>
            </a:r>
          </a:p>
          <a:p>
            <a:pPr lvl="1"/>
            <a:r>
              <a:rPr lang="en-US" dirty="0" smtClean="0"/>
              <a:t>Goggles</a:t>
            </a:r>
          </a:p>
          <a:p>
            <a:pPr lvl="1"/>
            <a:r>
              <a:rPr lang="en-US" dirty="0" smtClean="0"/>
              <a:t>Surgical Masks</a:t>
            </a:r>
          </a:p>
          <a:p>
            <a:pPr lvl="1"/>
            <a:r>
              <a:rPr lang="en-US" dirty="0" smtClean="0"/>
              <a:t>Antiseptic Wipes</a:t>
            </a:r>
          </a:p>
          <a:p>
            <a:pPr lvl="1"/>
            <a:r>
              <a:rPr lang="en-US" dirty="0" smtClean="0"/>
              <a:t>Bleach/Water Solution</a:t>
            </a:r>
            <a:endParaRPr lang="en-US" dirty="0"/>
          </a:p>
        </p:txBody>
      </p:sp>
      <p:pic>
        <p:nvPicPr>
          <p:cNvPr id="4" name="Picture 3" descr="ki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47" y="1456926"/>
            <a:ext cx="2046940" cy="423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 Control</a:t>
            </a:r>
          </a:p>
          <a:p>
            <a:pPr lvl="1"/>
            <a:r>
              <a:rPr lang="en-US" dirty="0" smtClean="0"/>
              <a:t>Prevention by informing student’s about fight management</a:t>
            </a:r>
          </a:p>
          <a:p>
            <a:pPr lvl="1"/>
            <a:r>
              <a:rPr lang="en-US" dirty="0" smtClean="0"/>
              <a:t>Block the student’s path/view</a:t>
            </a:r>
          </a:p>
          <a:p>
            <a:r>
              <a:rPr lang="en-US" dirty="0" smtClean="0"/>
              <a:t>Dealing With Weapons</a:t>
            </a:r>
          </a:p>
          <a:p>
            <a:pPr lvl="1"/>
            <a:r>
              <a:rPr lang="en-US" dirty="0" smtClean="0"/>
              <a:t>Do not confront a student with a weapon</a:t>
            </a:r>
          </a:p>
          <a:p>
            <a:pPr lvl="1"/>
            <a:r>
              <a:rPr lang="en-US" dirty="0" smtClean="0"/>
              <a:t>Use jamming/smothering techniques as a last resort</a:t>
            </a:r>
          </a:p>
          <a:p>
            <a:r>
              <a:rPr lang="en-US" dirty="0" smtClean="0"/>
              <a:t>Perimeter and Area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115859" cy="4525963"/>
          </a:xfrm>
        </p:spPr>
        <p:txBody>
          <a:bodyPr/>
          <a:lstStyle/>
          <a:p>
            <a:r>
              <a:rPr lang="en-US" dirty="0" smtClean="0"/>
              <a:t>There is no supporting material for this guide</a:t>
            </a:r>
          </a:p>
          <a:p>
            <a:r>
              <a:rPr lang="en-US" dirty="0" smtClean="0"/>
              <a:t>Dr. Arnold P. Goldstein narrated a video, “Break It Up: Managing Students Fights,” which details fight management skills </a:t>
            </a:r>
            <a:endParaRPr lang="en-US" dirty="0"/>
          </a:p>
        </p:txBody>
      </p:sp>
      <p:pic>
        <p:nvPicPr>
          <p:cNvPr id="4" name="Picture 3" descr="08782235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59" y="1600200"/>
            <a:ext cx="2868705" cy="432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procedures and techniques described in book result from an analysis of 1,000 episodes of low-, medium-, and high-level aggression across the United States</a:t>
            </a:r>
          </a:p>
          <a:p>
            <a:pPr lvl="1"/>
            <a:r>
              <a:rPr lang="en-US" dirty="0" smtClean="0"/>
              <a:t>From Elementary, Middle, Senior High School teachers in urban, rural, and suburban school districts</a:t>
            </a:r>
            <a:endParaRPr lang="en-US" sz="3600" dirty="0" smtClean="0"/>
          </a:p>
          <a:p>
            <a:r>
              <a:rPr lang="en-US" dirty="0" smtClean="0"/>
              <a:t>No further research was found on the efficacy of the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Intervention should be the last line of intervention</a:t>
            </a:r>
          </a:p>
          <a:p>
            <a:pPr lvl="1"/>
            <a:r>
              <a:rPr lang="en-US" dirty="0" smtClean="0"/>
              <a:t>Personal safety is the main concern for faculty</a:t>
            </a:r>
          </a:p>
          <a:p>
            <a:pPr lvl="1"/>
            <a:r>
              <a:rPr lang="en-US" dirty="0" smtClean="0"/>
              <a:t>Faculty should establish a team management approach to handling incidents</a:t>
            </a:r>
          </a:p>
          <a:p>
            <a:pPr lvl="1"/>
            <a:r>
              <a:rPr lang="en-US" dirty="0" smtClean="0"/>
              <a:t>All team members should receive training for the physical intervention</a:t>
            </a:r>
          </a:p>
          <a:p>
            <a:pPr lvl="1"/>
            <a:r>
              <a:rPr lang="en-US" dirty="0" smtClean="0"/>
              <a:t>Physical intervention should be used ONLY if the student is, at the time, a danger to themselves, others, or property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Certification Requirements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Authors recommend intervention techniques should be used only by trained professionals</a:t>
            </a:r>
          </a:p>
          <a:p>
            <a:r>
              <a:rPr lang="en-US" dirty="0" smtClean="0"/>
              <a:t>Training should be done with the crisis management team</a:t>
            </a:r>
          </a:p>
          <a:p>
            <a:pPr lvl="1"/>
            <a:r>
              <a:rPr lang="en-US" dirty="0" smtClean="0"/>
              <a:t>Each member of the team should assume specific roles in managing the incident</a:t>
            </a:r>
          </a:p>
          <a:p>
            <a:r>
              <a:rPr lang="en-US" dirty="0" smtClean="0"/>
              <a:t>No specific requirements to complete the training</a:t>
            </a:r>
          </a:p>
          <a:p>
            <a:r>
              <a:rPr lang="en-US" dirty="0" smtClean="0"/>
              <a:t>Cost of the book on </a:t>
            </a:r>
            <a:r>
              <a:rPr lang="en-US" dirty="0" smtClean="0"/>
              <a:t>Amazon.com</a:t>
            </a:r>
            <a:r>
              <a:rPr lang="en-US" dirty="0" smtClean="0"/>
              <a:t> is $50.99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Competency is established by reviewing procedures in the book</a:t>
            </a:r>
          </a:p>
          <a:p>
            <a:r>
              <a:rPr lang="en-US" dirty="0" smtClean="0"/>
              <a:t>Training should be done in a team format with the school’s individual crisis prevention team</a:t>
            </a:r>
          </a:p>
          <a:p>
            <a:r>
              <a:rPr lang="en-US" dirty="0" smtClean="0"/>
              <a:t>Training should be supervised by the school’s administration</a:t>
            </a:r>
          </a:p>
          <a:p>
            <a:r>
              <a:rPr lang="en-US" dirty="0" smtClean="0"/>
              <a:t>General plan should be reviewed with all school personnel working with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should be adequately trained for their school position</a:t>
            </a:r>
          </a:p>
          <a:p>
            <a:r>
              <a:rPr lang="en-US" dirty="0" smtClean="0"/>
              <a:t>Each member of the team should be comfortable carrying out their role in the team</a:t>
            </a:r>
          </a:p>
          <a:p>
            <a:pPr lvl="1"/>
            <a:r>
              <a:rPr lang="en-US" dirty="0" smtClean="0"/>
              <a:t>Who is willing to get involved physically?</a:t>
            </a:r>
          </a:p>
          <a:p>
            <a:pPr lvl="1"/>
            <a:r>
              <a:rPr lang="en-US" dirty="0" smtClean="0"/>
              <a:t>Who can prevent audiences from forming?</a:t>
            </a:r>
          </a:p>
          <a:p>
            <a:pPr lvl="1"/>
            <a:r>
              <a:rPr lang="en-US" dirty="0" smtClean="0"/>
              <a:t>Designate one team leader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Assessing/ Evaluating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Assessing student’s behavioral progress is recommended</a:t>
            </a:r>
          </a:p>
          <a:p>
            <a:r>
              <a:rPr lang="en-US" dirty="0" smtClean="0"/>
              <a:t>No guidelines are provided to assess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discussion is provided on the legal liability in using this management system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366</TotalTime>
  <Words>1646</Words>
  <Application>Microsoft Macintosh PowerPoint</Application>
  <PresentationFormat>On-screen Show (4:3)</PresentationFormat>
  <Paragraphs>272</Paragraphs>
  <Slides>36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Advantage</vt:lpstr>
      <vt:lpstr>Break It Up: A Teacher’s Guide to Managing Student Aggression  Dr. Arnold Goldstein</vt:lpstr>
      <vt:lpstr>Program Description</vt:lpstr>
      <vt:lpstr>Program Philosophy</vt:lpstr>
      <vt:lpstr>Program Philosophy</vt:lpstr>
      <vt:lpstr>Certification Requirements and Cost</vt:lpstr>
      <vt:lpstr>Training Outline</vt:lpstr>
      <vt:lpstr>Competencies</vt:lpstr>
      <vt:lpstr>Assessing/ Evaluating Progress</vt:lpstr>
      <vt:lpstr>Legal Liability</vt:lpstr>
      <vt:lpstr>Guidelines for Seclusion</vt:lpstr>
      <vt:lpstr>Prevention Interventions</vt:lpstr>
      <vt:lpstr>Prevention Interventions</vt:lpstr>
      <vt:lpstr>15 Incident Categories</vt:lpstr>
      <vt:lpstr>Categories cont’d</vt:lpstr>
      <vt:lpstr>Categories cont’d</vt:lpstr>
      <vt:lpstr>Categories cont’d</vt:lpstr>
      <vt:lpstr>Categories cont’d</vt:lpstr>
      <vt:lpstr>Physical Interventions</vt:lpstr>
      <vt:lpstr>Techniques</vt:lpstr>
      <vt:lpstr>Separation Techniques</vt:lpstr>
      <vt:lpstr>Separation Techniques</vt:lpstr>
      <vt:lpstr>Restraint Levels</vt:lpstr>
      <vt:lpstr>Restraint Levels</vt:lpstr>
      <vt:lpstr>Extreme-Level Aggression</vt:lpstr>
      <vt:lpstr>Restraint Techniques</vt:lpstr>
      <vt:lpstr>Restraint Techniques</vt:lpstr>
      <vt:lpstr>Restraint Techniques</vt:lpstr>
      <vt:lpstr>Multiple Restraint Techniques</vt:lpstr>
      <vt:lpstr>Release Techniques</vt:lpstr>
      <vt:lpstr>Escort Techniques</vt:lpstr>
      <vt:lpstr>Personal Safety</vt:lpstr>
      <vt:lpstr>Safety cont’d</vt:lpstr>
      <vt:lpstr>Safety cont’d</vt:lpstr>
      <vt:lpstr>Safety cont’d</vt:lpstr>
      <vt:lpstr>Media Support</vt:lpstr>
      <vt:lpstr>Research?</vt:lpstr>
    </vt:vector>
  </TitlesOfParts>
  <Company>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it Up</dc:title>
  <dc:creator>Jamie Knorr</dc:creator>
  <cp:lastModifiedBy>Jamie Knorr</cp:lastModifiedBy>
  <cp:revision>6</cp:revision>
  <dcterms:created xsi:type="dcterms:W3CDTF">2010-02-18T02:05:13Z</dcterms:created>
  <dcterms:modified xsi:type="dcterms:W3CDTF">2010-02-18T02:31:51Z</dcterms:modified>
</cp:coreProperties>
</file>