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3"/>
  </p:notesMasterIdLst>
  <p:sldIdLst>
    <p:sldId id="256" r:id="rId2"/>
    <p:sldId id="257" r:id="rId3"/>
    <p:sldId id="279" r:id="rId4"/>
    <p:sldId id="259" r:id="rId5"/>
    <p:sldId id="258" r:id="rId6"/>
    <p:sldId id="271" r:id="rId7"/>
    <p:sldId id="260" r:id="rId8"/>
    <p:sldId id="262" r:id="rId9"/>
    <p:sldId id="263" r:id="rId10"/>
    <p:sldId id="261" r:id="rId11"/>
    <p:sldId id="264" r:id="rId12"/>
    <p:sldId id="265" r:id="rId13"/>
    <p:sldId id="267" r:id="rId14"/>
    <p:sldId id="268" r:id="rId15"/>
    <p:sldId id="269" r:id="rId16"/>
    <p:sldId id="270" r:id="rId17"/>
    <p:sldId id="273" r:id="rId18"/>
    <p:sldId id="274" r:id="rId19"/>
    <p:sldId id="276" r:id="rId20"/>
    <p:sldId id="272" r:id="rId21"/>
    <p:sldId id="275" r:id="rId22"/>
    <p:sldId id="277" r:id="rId23"/>
    <p:sldId id="280" r:id="rId24"/>
    <p:sldId id="281" r:id="rId25"/>
    <p:sldId id="282" r:id="rId26"/>
    <p:sldId id="283" r:id="rId27"/>
    <p:sldId id="284" r:id="rId28"/>
    <p:sldId id="285" r:id="rId29"/>
    <p:sldId id="278"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47" autoAdjust="0"/>
  </p:normalViewPr>
  <p:slideViewPr>
    <p:cSldViewPr snapToGrid="0" snapToObjects="1">
      <p:cViewPr varScale="1">
        <p:scale>
          <a:sx n="59" d="100"/>
          <a:sy n="59"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76001-9C91-F140-885B-16D25042B95E}" type="datetimeFigureOut">
              <a:rPr lang="en-US" smtClean="0"/>
              <a:pPr/>
              <a:t>1/20/2011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107F4-30E2-A34B-BE1A-7C5F47B0FF6C}" type="slidenum">
              <a:rPr lang="en-US" smtClean="0"/>
              <a:pPr/>
              <a:t>‹#›</a:t>
            </a:fld>
            <a:endParaRPr lang="en-US" dirty="0"/>
          </a:p>
        </p:txBody>
      </p:sp>
    </p:spTree>
    <p:extLst>
      <p:ext uri="{BB962C8B-B14F-4D97-AF65-F5344CB8AC3E}">
        <p14:creationId xmlns:p14="http://schemas.microsoft.com/office/powerpoint/2010/main" val="2000587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Racecars have Velcro on the back to allow easy movement along the racetrack </a:t>
            </a:r>
          </a:p>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Velcro used</a:t>
            </a:r>
            <a:r>
              <a:rPr lang="en-US" baseline="0" dirty="0" smtClean="0"/>
              <a:t> to attach cars to points on the course</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Minimum</a:t>
            </a:r>
            <a:r>
              <a:rPr lang="en-US" baseline="0" dirty="0" smtClean="0"/>
              <a:t> criteria should be used with students who are struggling with homework</a:t>
            </a:r>
          </a:p>
          <a:p>
            <a:endParaRPr lang="en-US" baseline="0" dirty="0" smtClean="0"/>
          </a:p>
          <a:p>
            <a:r>
              <a:rPr lang="en-US" baseline="0" dirty="0" smtClean="0"/>
              <a:t>3) Maximum criteria should be used with students who are doing well on homework</a:t>
            </a:r>
          </a:p>
          <a:p>
            <a:endParaRPr lang="en-US" baseline="0" dirty="0" smtClean="0"/>
          </a:p>
          <a:p>
            <a:r>
              <a:rPr lang="en-US" dirty="0" smtClean="0"/>
              <a:t>6) Members</a:t>
            </a:r>
            <a:r>
              <a:rPr lang="en-US" baseline="0" dirty="0" smtClean="0"/>
              <a:t> of the team should be picked at random if all students are doing well or pairing struggling students with excelling students</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These should</a:t>
            </a:r>
            <a:r>
              <a:rPr lang="en-US" baseline="0" dirty="0" smtClean="0"/>
              <a:t> be varied each day using a variety of reinforcers!</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Class skit</a:t>
            </a:r>
            <a:r>
              <a:rPr lang="en-US" baseline="0" dirty="0" smtClean="0"/>
              <a:t> or </a:t>
            </a:r>
            <a:r>
              <a:rPr lang="en-US" dirty="0" smtClean="0"/>
              <a:t>comedy</a:t>
            </a:r>
            <a:r>
              <a:rPr lang="en-US" baseline="0" dirty="0" smtClean="0"/>
              <a:t> show</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Allow students</a:t>
            </a:r>
            <a:r>
              <a:rPr lang="en-US" baseline="0" dirty="0" smtClean="0"/>
              <a:t> to effect what rewards are given by giving questionnaires on what the students want or by keeping track of what students ask for</a:t>
            </a:r>
            <a:endParaRPr lang="en-US" dirty="0" smtClean="0"/>
          </a:p>
          <a:p>
            <a:endParaRPr lang="en-US" dirty="0" smtClean="0"/>
          </a:p>
          <a:p>
            <a:r>
              <a:rPr lang="en-US" dirty="0" smtClean="0"/>
              <a:t>6) Mrs. Smith’s homemade cookies!</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Allow student to identify reinforcers they want to be included</a:t>
            </a:r>
            <a:r>
              <a:rPr lang="en-US" baseline="0" dirty="0" smtClean="0"/>
              <a:t> as a mystery motivators</a:t>
            </a:r>
          </a:p>
          <a:p>
            <a:endParaRPr lang="en-US" baseline="0" dirty="0" smtClean="0"/>
          </a:p>
          <a:p>
            <a:r>
              <a:rPr lang="en-US" baseline="0" dirty="0" smtClean="0"/>
              <a:t>2) Get them more involved</a:t>
            </a:r>
          </a:p>
          <a:p>
            <a:endParaRPr lang="en-US" baseline="0" dirty="0" smtClean="0"/>
          </a:p>
          <a:p>
            <a:r>
              <a:rPr lang="en-US" baseline="0" dirty="0" smtClean="0"/>
              <a:t>3) Students do not get to pick the reward</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Possible</a:t>
            </a:r>
            <a:r>
              <a:rPr lang="en-US" baseline="0" dirty="0" smtClean="0"/>
              <a:t> penalties can include losing the further opportunities for the remainder of the week </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2) Two</a:t>
            </a:r>
            <a:r>
              <a:rPr lang="en-US" baseline="0" dirty="0" smtClean="0"/>
              <a:t> types of mystery motivators: a small reinforcement and a large reinforcement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3) Racing is used due to the increasing popularity of Nascar and the movie Cars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4) Should not be used with students who cannot complete the homework due to lacking skill</a:t>
            </a:r>
          </a:p>
        </p:txBody>
      </p:sp>
      <p:sp>
        <p:nvSpPr>
          <p:cNvPr id="4" name="Slide Number Placeholder 3"/>
          <p:cNvSpPr>
            <a:spLocks noGrp="1"/>
          </p:cNvSpPr>
          <p:nvPr>
            <p:ph type="sldNum" sz="quarter" idx="10"/>
          </p:nvPr>
        </p:nvSpPr>
        <p:spPr/>
        <p:txBody>
          <a:bodyPr/>
          <a:lstStyle/>
          <a:p>
            <a:fld id="{3CA107F4-30E2-A34B-BE1A-7C5F47B0FF6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Allow for an alternative reward for food allergies</a:t>
            </a:r>
          </a:p>
          <a:p>
            <a:endParaRPr lang="en-US" dirty="0" smtClean="0"/>
          </a:p>
          <a:p>
            <a:r>
              <a:rPr lang="en-US" dirty="0" smtClean="0"/>
              <a:t>3) Provide rewards at the end of the day and review guidelines</a:t>
            </a:r>
            <a:r>
              <a:rPr lang="en-US" baseline="0" dirty="0" smtClean="0"/>
              <a:t> for rewards (students need to put reward in their backpack and not to bring them out until they get home)</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Important to include all students in a classroom</a:t>
            </a:r>
            <a:r>
              <a:rPr lang="en-US" baseline="0" dirty="0" smtClean="0"/>
              <a:t> so everyone has an equal opportunity to earn a reward</a:t>
            </a:r>
          </a:p>
          <a:p>
            <a:endParaRPr lang="en-US" baseline="0" dirty="0" smtClean="0"/>
          </a:p>
          <a:p>
            <a:r>
              <a:rPr lang="en-US" baseline="0" dirty="0" smtClean="0"/>
              <a:t>2) Any subject that can be graded by percentage (not pass/fail)</a:t>
            </a:r>
          </a:p>
          <a:p>
            <a:endParaRPr lang="en-US" baseline="0" dirty="0" smtClean="0"/>
          </a:p>
          <a:p>
            <a:r>
              <a:rPr lang="en-US" baseline="0" dirty="0" smtClean="0"/>
              <a:t>3) Using 8</a:t>
            </a:r>
            <a:r>
              <a:rPr lang="en-US" baseline="30000" dirty="0" smtClean="0"/>
              <a:t>th</a:t>
            </a:r>
            <a:r>
              <a:rPr lang="en-US" baseline="0" dirty="0" smtClean="0"/>
              <a:t> grade as a max due to limited interest in high school years </a:t>
            </a:r>
          </a:p>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Indicate which envelope is the small/large</a:t>
            </a:r>
            <a:r>
              <a:rPr lang="en-US" baseline="0" dirty="0" smtClean="0"/>
              <a:t> mystery motivator</a:t>
            </a:r>
          </a:p>
          <a:p>
            <a:r>
              <a:rPr lang="en-US" baseline="0" dirty="0" smtClean="0"/>
              <a:t>	Uses a larger envelope for the larger reinforcer</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Indicators</a:t>
            </a:r>
            <a:r>
              <a:rPr lang="en-US" baseline="0" dirty="0" smtClean="0"/>
              <a:t> are invisible to students until they color in the box</a:t>
            </a:r>
          </a:p>
        </p:txBody>
      </p:sp>
      <p:sp>
        <p:nvSpPr>
          <p:cNvPr id="4" name="Slide Number Placeholder 3"/>
          <p:cNvSpPr>
            <a:spLocks noGrp="1"/>
          </p:cNvSpPr>
          <p:nvPr>
            <p:ph type="sldNum" sz="quarter" idx="10"/>
          </p:nvPr>
        </p:nvSpPr>
        <p:spPr/>
        <p:txBody>
          <a:bodyPr/>
          <a:lstStyle/>
          <a:p>
            <a:fld id="{3CA107F4-30E2-A34B-BE1A-7C5F47B0FF6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 The set criterion of accuracy should be kept secret from the students</a:t>
            </a:r>
          </a:p>
          <a:p>
            <a:endParaRPr lang="en-US" dirty="0" smtClean="0"/>
          </a:p>
          <a:p>
            <a:r>
              <a:rPr lang="en-US" dirty="0" smtClean="0"/>
              <a:t>2) Feedback to parents should always</a:t>
            </a:r>
            <a:r>
              <a:rPr lang="en-US" baseline="0" dirty="0" smtClean="0"/>
              <a:t> be positive</a:t>
            </a:r>
          </a:p>
          <a:p>
            <a:endParaRPr lang="en-US" baseline="0" dirty="0" smtClean="0"/>
          </a:p>
          <a:p>
            <a:r>
              <a:rPr lang="en-US" baseline="0" dirty="0" smtClean="0"/>
              <a:t>3) Randomizing will keep rewards on a variable ratio schedule</a:t>
            </a:r>
          </a:p>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 number</a:t>
            </a:r>
            <a:r>
              <a:rPr lang="en-US" baseline="0" dirty="0" smtClean="0"/>
              <a:t> of indicators for each student should be based upon the tracking system included in the intervention</a:t>
            </a:r>
          </a:p>
          <a:p>
            <a:endParaRPr lang="en-US" baseline="0" dirty="0" smtClean="0"/>
          </a:p>
          <a:p>
            <a:r>
              <a:rPr lang="en-US" baseline="0" dirty="0" smtClean="0"/>
              <a:t>2) Students can be named “Racers of the Day”</a:t>
            </a:r>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a:t>
            </a:r>
            <a:r>
              <a:rPr lang="en-US" dirty="0" smtClean="0"/>
              <a:t>The number of indicators should be thinned based on student performa</a:t>
            </a:r>
            <a:r>
              <a:rPr lang="en-US" baseline="0" dirty="0" smtClean="0"/>
              <a:t>nce</a:t>
            </a:r>
            <a:endParaRPr lang="en-US" dirty="0" smtClean="0"/>
          </a:p>
          <a:p>
            <a:endParaRPr lang="en-US" dirty="0" smtClean="0"/>
          </a:p>
          <a:p>
            <a:r>
              <a:rPr lang="en-US" dirty="0" smtClean="0"/>
              <a:t>3.1) Students excelling</a:t>
            </a:r>
            <a:r>
              <a:rPr lang="en-US" baseline="0" dirty="0" smtClean="0"/>
              <a:t> should receive 1 or 2 M’s per week</a:t>
            </a:r>
          </a:p>
          <a:p>
            <a:endParaRPr lang="en-US" dirty="0"/>
          </a:p>
        </p:txBody>
      </p:sp>
      <p:sp>
        <p:nvSpPr>
          <p:cNvPr id="4" name="Slide Number Placeholder 3"/>
          <p:cNvSpPr>
            <a:spLocks noGrp="1"/>
          </p:cNvSpPr>
          <p:nvPr>
            <p:ph type="sldNum" sz="quarter" idx="10"/>
          </p:nvPr>
        </p:nvSpPr>
        <p:spPr/>
        <p:txBody>
          <a:bodyPr/>
          <a:lstStyle/>
          <a:p>
            <a:fld id="{3CA107F4-30E2-A34B-BE1A-7C5F47B0FF6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3A8215-AD92-B948-9243-20D4FFB3E9C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3A8215-AD92-B948-9243-20D4FFB3E9C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8215-AD92-B948-9243-20D4FFB3E9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8215-AD92-B948-9243-20D4FFB3E9C5}"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8215-AD92-B948-9243-20D4FFB3E9C5}"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8215-AD92-B948-9243-20D4FFB3E9C5}"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FE3A8215-AD92-B948-9243-20D4FFB3E9C5}"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3A8215-AD92-B948-9243-20D4FFB3E9C5}"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E3A8215-AD92-B948-9243-20D4FFB3E9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0A62A37-7187-AC48-87D6-221453E604BE}" type="datetimeFigureOut">
              <a:rPr lang="en-US" smtClean="0"/>
              <a:pPr/>
              <a:t>1/20/2011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3A8215-AD92-B948-9243-20D4FFB3E9C5}"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0A62A37-7187-AC48-87D6-221453E604BE}" type="datetimeFigureOut">
              <a:rPr lang="en-US" smtClean="0"/>
              <a:pPr/>
              <a:t>1/20/2011</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E3A8215-AD92-B948-9243-20D4FFB3E9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ess%20Sheet.xls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Macintosh%20HD:Users:Coop:Desktop:Racecar%201.docx!OLE_LINK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12" y="911412"/>
            <a:ext cx="4352388" cy="1590894"/>
          </a:xfrm>
        </p:spPr>
        <p:txBody>
          <a:bodyPr>
            <a:normAutofit/>
          </a:bodyPr>
          <a:lstStyle/>
          <a:p>
            <a:r>
              <a:rPr lang="en-US" sz="3600" dirty="0" smtClean="0">
                <a:solidFill>
                  <a:schemeClr val="bg1"/>
                </a:solidFill>
              </a:rPr>
              <a:t>Radical Raceway</a:t>
            </a:r>
            <a:br>
              <a:rPr lang="en-US" sz="3600" dirty="0" smtClean="0">
                <a:solidFill>
                  <a:schemeClr val="bg1"/>
                </a:solidFill>
              </a:rPr>
            </a:br>
            <a:endParaRPr lang="en-US" sz="3600" dirty="0">
              <a:solidFill>
                <a:schemeClr val="bg1"/>
              </a:solidFill>
            </a:endParaRPr>
          </a:p>
        </p:txBody>
      </p:sp>
      <p:sp>
        <p:nvSpPr>
          <p:cNvPr id="3" name="Subtitle 2"/>
          <p:cNvSpPr>
            <a:spLocks noGrp="1"/>
          </p:cNvSpPr>
          <p:nvPr>
            <p:ph type="subTitle" idx="1"/>
          </p:nvPr>
        </p:nvSpPr>
        <p:spPr>
          <a:xfrm>
            <a:off x="448212" y="4556439"/>
            <a:ext cx="8390988" cy="1754714"/>
          </a:xfrm>
        </p:spPr>
        <p:txBody>
          <a:bodyPr>
            <a:normAutofit fontScale="92500" lnSpcReduction="10000"/>
          </a:bodyPr>
          <a:lstStyle/>
          <a:p>
            <a:pPr algn="ctr"/>
            <a:r>
              <a:rPr lang="en-US" dirty="0" smtClean="0">
                <a:solidFill>
                  <a:srgbClr val="898989"/>
                </a:solidFill>
              </a:rPr>
              <a:t>Training School Psychologists to be Experts in Evidence Based Practices for Tertiary Students with Serious Emotional Disturbance/Behavior Disorders </a:t>
            </a:r>
          </a:p>
          <a:p>
            <a:pPr algn="ctr"/>
            <a:endParaRPr lang="en-US" dirty="0" smtClean="0">
              <a:solidFill>
                <a:srgbClr val="898989"/>
              </a:solidFill>
            </a:endParaRPr>
          </a:p>
          <a:p>
            <a:pPr algn="ctr"/>
            <a:r>
              <a:rPr lang="en-US" dirty="0" smtClean="0">
                <a:solidFill>
                  <a:srgbClr val="898989"/>
                </a:solidFill>
              </a:rPr>
              <a:t>James Knorr</a:t>
            </a:r>
          </a:p>
          <a:p>
            <a:pPr algn="ctr"/>
            <a:r>
              <a:rPr lang="en-US" dirty="0" smtClean="0">
                <a:solidFill>
                  <a:srgbClr val="898989"/>
                </a:solidFill>
              </a:rPr>
              <a:t>3.17.2010</a:t>
            </a:r>
          </a:p>
          <a:p>
            <a:pPr algn="ctr"/>
            <a:endParaRPr lang="en-US" dirty="0" smtClean="0">
              <a:solidFill>
                <a:srgbClr val="898989"/>
              </a:solidFill>
            </a:endParaRPr>
          </a:p>
          <a:p>
            <a:pPr algn="ctr"/>
            <a:r>
              <a:rPr lang="en-US" i="1" dirty="0" smtClean="0">
                <a:solidFill>
                  <a:srgbClr val="898989"/>
                </a:solidFill>
              </a:rPr>
              <a:t>US Office of Education 84.325K</a:t>
            </a:r>
          </a:p>
          <a:p>
            <a:pPr algn="ctr"/>
            <a:r>
              <a:rPr lang="en-US" dirty="0" smtClean="0">
                <a:solidFill>
                  <a:srgbClr val="898989"/>
                </a:solidFill>
              </a:rPr>
              <a:t>H325K080308</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Crayola Color Changeables™ Markers</a:t>
            </a:r>
            <a:br>
              <a:rPr lang="en-US" dirty="0" smtClean="0"/>
            </a:br>
            <a:endParaRPr lang="en-US" dirty="0"/>
          </a:p>
        </p:txBody>
      </p:sp>
      <p:sp>
        <p:nvSpPr>
          <p:cNvPr id="3" name="Content Placeholder 2"/>
          <p:cNvSpPr>
            <a:spLocks noGrp="1"/>
          </p:cNvSpPr>
          <p:nvPr>
            <p:ph idx="1"/>
          </p:nvPr>
        </p:nvSpPr>
        <p:spPr>
          <a:xfrm>
            <a:off x="457200" y="1600200"/>
            <a:ext cx="3702212" cy="4525963"/>
          </a:xfrm>
        </p:spPr>
        <p:txBody>
          <a:bodyPr>
            <a:normAutofit/>
          </a:bodyPr>
          <a:lstStyle/>
          <a:p>
            <a:r>
              <a:rPr lang="en-US" dirty="0" smtClean="0"/>
              <a:t>Invisible Ink Markers</a:t>
            </a:r>
          </a:p>
          <a:p>
            <a:r>
              <a:rPr lang="en-US" dirty="0" smtClean="0"/>
              <a:t>Teacher randomly puts M’s (invisible ink) in boxes to use as mystery motivator indicators</a:t>
            </a:r>
          </a:p>
          <a:p>
            <a:r>
              <a:rPr lang="en-US" dirty="0" smtClean="0"/>
              <a:t>Teacher should place more M’s in the boxes for student’s struggling with homework</a:t>
            </a:r>
          </a:p>
          <a:p>
            <a:pPr lvl="1"/>
            <a:r>
              <a:rPr lang="en-US" dirty="0" smtClean="0"/>
              <a:t>Struggling students should have 1 M box for every 3 blank boxes</a:t>
            </a:r>
          </a:p>
        </p:txBody>
      </p:sp>
      <p:pic>
        <p:nvPicPr>
          <p:cNvPr id="6" name="Picture 5"/>
          <p:cNvPicPr>
            <a:picLocks noChangeAspect="1"/>
          </p:cNvPicPr>
          <p:nvPr/>
        </p:nvPicPr>
        <p:blipFill>
          <a:blip r:embed="rId3"/>
          <a:stretch>
            <a:fillRect/>
          </a:stretch>
        </p:blipFill>
        <p:spPr>
          <a:xfrm>
            <a:off x="4159412" y="1186049"/>
            <a:ext cx="3895375" cy="51938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Rockin’ Racecars</a:t>
            </a: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3"/>
          <a:stretch>
            <a:fillRect/>
          </a:stretch>
        </p:blipFill>
        <p:spPr>
          <a:xfrm>
            <a:off x="457201" y="1600200"/>
            <a:ext cx="7329193" cy="49798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Rockin’ Racecars</a:t>
            </a:r>
            <a:endParaRPr lang="en-US" dirty="0"/>
          </a:p>
        </p:txBody>
      </p:sp>
      <p:sp>
        <p:nvSpPr>
          <p:cNvPr id="3" name="Content Placeholder 2"/>
          <p:cNvSpPr>
            <a:spLocks noGrp="1"/>
          </p:cNvSpPr>
          <p:nvPr>
            <p:ph idx="1"/>
          </p:nvPr>
        </p:nvSpPr>
        <p:spPr/>
        <p:txBody>
          <a:bodyPr>
            <a:normAutofit/>
          </a:bodyPr>
          <a:lstStyle/>
          <a:p>
            <a:r>
              <a:rPr lang="en-US" dirty="0" smtClean="0"/>
              <a:t>Students are divided into equal number of teams</a:t>
            </a:r>
          </a:p>
          <a:p>
            <a:pPr lvl="1"/>
            <a:r>
              <a:rPr lang="en-US" dirty="0" smtClean="0"/>
              <a:t>Have a maximum of 5 teams</a:t>
            </a:r>
          </a:p>
          <a:p>
            <a:r>
              <a:rPr lang="en-US" dirty="0" smtClean="0"/>
              <a:t>Team racecars are displayed on the Radical Raceway</a:t>
            </a:r>
          </a:p>
          <a:p>
            <a:r>
              <a:rPr lang="en-US" dirty="0" smtClean="0"/>
              <a:t>Teams compete against each other to reach the finish line of the racetrack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Tracking Sheet</a:t>
            </a:r>
            <a:endParaRPr lang="en-US" dirty="0"/>
          </a:p>
        </p:txBody>
      </p:sp>
      <p:sp>
        <p:nvSpPr>
          <p:cNvPr id="15" name="TextBox 14">
            <a:hlinkClick r:id="rId3" action="ppaction://hlinkfile" tooltip="Progress Sheet"/>
          </p:cNvPr>
          <p:cNvSpPr txBox="1"/>
          <p:nvPr/>
        </p:nvSpPr>
        <p:spPr>
          <a:xfrm>
            <a:off x="811213" y="6110941"/>
            <a:ext cx="7243574" cy="369332"/>
          </a:xfrm>
          <a:prstGeom prst="rect">
            <a:avLst/>
          </a:prstGeom>
          <a:noFill/>
        </p:spPr>
        <p:txBody>
          <a:bodyPr wrap="square" rtlCol="0">
            <a:spAutoFit/>
          </a:bodyPr>
          <a:lstStyle/>
          <a:p>
            <a:r>
              <a:rPr lang="en-US" dirty="0" smtClean="0">
                <a:hlinkClick r:id="rId3" action="ppaction://hlinkfile"/>
              </a:rPr>
              <a:t>Progress Sheet</a:t>
            </a:r>
            <a:endParaRPr lang="en-US" dirty="0"/>
          </a:p>
        </p:txBody>
      </p:sp>
      <p:sp>
        <p:nvSpPr>
          <p:cNvPr id="16" name="TextBox 15"/>
          <p:cNvSpPr txBox="1"/>
          <p:nvPr/>
        </p:nvSpPr>
        <p:spPr>
          <a:xfrm>
            <a:off x="-2406096" y="1771424"/>
            <a:ext cx="184666" cy="369332"/>
          </a:xfrm>
          <a:prstGeom prst="rect">
            <a:avLst/>
          </a:prstGeom>
          <a:noFill/>
        </p:spPr>
        <p:txBody>
          <a:bodyPr wrap="none" rtlCol="0">
            <a:spAutoFit/>
          </a:bodyPr>
          <a:lstStyle/>
          <a:p>
            <a:endParaRPr lang="en-US" dirty="0"/>
          </a:p>
        </p:txBody>
      </p:sp>
      <p:sp>
        <p:nvSpPr>
          <p:cNvPr id="6" name="Content Placeholder 5"/>
          <p:cNvSpPr>
            <a:spLocks noGrp="1"/>
          </p:cNvSpPr>
          <p:nvPr>
            <p:ph idx="1"/>
          </p:nvPr>
        </p:nvSpPr>
        <p:spPr/>
        <p:txBody>
          <a:bodyPr/>
          <a:lstStyle/>
          <a:p>
            <a:endParaRPr lang="en-US" dirty="0"/>
          </a:p>
        </p:txBody>
      </p:sp>
      <p:graphicFrame>
        <p:nvGraphicFramePr>
          <p:cNvPr id="33799" name="Object 7"/>
          <p:cNvGraphicFramePr>
            <a:graphicFrameLocks noChangeAspect="1"/>
          </p:cNvGraphicFramePr>
          <p:nvPr/>
        </p:nvGraphicFramePr>
        <p:xfrm>
          <a:off x="498473" y="1153097"/>
          <a:ext cx="7556313" cy="4973066"/>
        </p:xfrm>
        <a:graphic>
          <a:graphicData uri="http://schemas.openxmlformats.org/presentationml/2006/ole">
            <mc:AlternateContent xmlns:mc="http://schemas.openxmlformats.org/markup-compatibility/2006">
              <mc:Choice xmlns:v="urn:schemas-microsoft-com:vml" Requires="v">
                <p:oleObj spid="_x0000_s33800" name="Worksheet" r:id="rId5" imgW="4826000" imgH="5105400" progId="Excel.Sheet.12">
                  <p:embed/>
                </p:oleObj>
              </mc:Choice>
              <mc:Fallback>
                <p:oleObj name="Worksheet" r:id="rId5" imgW="4826000" imgH="5105400" progId="Excel.Sheet.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73" y="1153097"/>
                        <a:ext cx="7556313" cy="497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Sheet</a:t>
            </a:r>
            <a:endParaRPr lang="en-US" dirty="0"/>
          </a:p>
        </p:txBody>
      </p:sp>
      <p:sp>
        <p:nvSpPr>
          <p:cNvPr id="11" name="Content Placeholder 10"/>
          <p:cNvSpPr>
            <a:spLocks noGrp="1"/>
          </p:cNvSpPr>
          <p:nvPr>
            <p:ph idx="1"/>
          </p:nvPr>
        </p:nvSpPr>
        <p:spPr/>
        <p:txBody>
          <a:bodyPr/>
          <a:lstStyle/>
          <a:p>
            <a:r>
              <a:rPr lang="en-US" dirty="0" smtClean="0"/>
              <a:t>Gives teachers an easy tracker of each student’s progress throughout the week</a:t>
            </a:r>
          </a:p>
          <a:p>
            <a:r>
              <a:rPr lang="en-US" dirty="0" smtClean="0"/>
              <a:t>Easy calculation of team averages</a:t>
            </a:r>
          </a:p>
          <a:p>
            <a:r>
              <a:rPr lang="en-US" dirty="0" smtClean="0"/>
              <a:t>Color coded by team</a:t>
            </a:r>
          </a:p>
          <a:p>
            <a:r>
              <a:rPr lang="en-US" dirty="0" smtClean="0"/>
              <a:t>Easy to add new teams/students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Raceway</a:t>
            </a:r>
            <a:endParaRPr lang="en-US" dirty="0"/>
          </a:p>
        </p:txBody>
      </p:sp>
      <p:sp>
        <p:nvSpPr>
          <p:cNvPr id="7" name="Rectangle 6"/>
          <p:cNvSpPr/>
          <p:nvPr/>
        </p:nvSpPr>
        <p:spPr>
          <a:xfrm>
            <a:off x="0" y="4168588"/>
            <a:ext cx="9144000" cy="2121647"/>
          </a:xfrm>
          <a:prstGeom prst="rect">
            <a:avLst/>
          </a:prstGeom>
          <a:solidFill>
            <a:schemeClr val="tx1">
              <a:alpha val="8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98474" y="5229412"/>
            <a:ext cx="1040467" cy="149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375647" y="5244353"/>
            <a:ext cx="1105647"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43294" y="5229412"/>
            <a:ext cx="1090706" cy="149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961529" y="5229412"/>
            <a:ext cx="124011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7" idx="3"/>
          </p:cNvCxnSpPr>
          <p:nvPr/>
        </p:nvCxnSpPr>
        <p:spPr>
          <a:xfrm>
            <a:off x="8054787" y="5229412"/>
            <a:ext cx="108921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5961529" y="4168588"/>
            <a:ext cx="1806515" cy="1199367"/>
          </a:xfrm>
          <a:prstGeom prst="rect">
            <a:avLst/>
          </a:prstGeom>
        </p:spPr>
      </p:pic>
      <p:pic>
        <p:nvPicPr>
          <p:cNvPr id="20" name="Picture 19"/>
          <p:cNvPicPr>
            <a:picLocks noChangeAspect="1"/>
          </p:cNvPicPr>
          <p:nvPr/>
        </p:nvPicPr>
        <p:blipFill>
          <a:blip r:embed="rId4"/>
          <a:stretch>
            <a:fillRect/>
          </a:stretch>
        </p:blipFill>
        <p:spPr>
          <a:xfrm>
            <a:off x="3944874" y="5245941"/>
            <a:ext cx="2016655" cy="1379179"/>
          </a:xfrm>
          <a:prstGeom prst="rect">
            <a:avLst/>
          </a:prstGeom>
        </p:spPr>
      </p:pic>
      <p:pic>
        <p:nvPicPr>
          <p:cNvPr id="21" name="Picture 20"/>
          <p:cNvPicPr>
            <a:picLocks noChangeAspect="1"/>
          </p:cNvPicPr>
          <p:nvPr/>
        </p:nvPicPr>
        <p:blipFill>
          <a:blip r:embed="rId5"/>
          <a:stretch>
            <a:fillRect/>
          </a:stretch>
        </p:blipFill>
        <p:spPr>
          <a:xfrm>
            <a:off x="-213316" y="3545930"/>
            <a:ext cx="1752257" cy="1245315"/>
          </a:xfrm>
          <a:prstGeom prst="rect">
            <a:avLst/>
          </a:prstGeom>
        </p:spPr>
      </p:pic>
      <p:sp>
        <p:nvSpPr>
          <p:cNvPr id="23" name="Rectangle 22"/>
          <p:cNvSpPr/>
          <p:nvPr/>
        </p:nvSpPr>
        <p:spPr>
          <a:xfrm>
            <a:off x="498473" y="1600200"/>
            <a:ext cx="7556313" cy="964367"/>
          </a:xfrm>
          <a:prstGeom prst="rect">
            <a:avLst/>
          </a:prstGeom>
        </p:spPr>
        <p:txBody>
          <a:bodyPr wrap="square">
            <a:spAutoFit/>
          </a:bodyPr>
          <a:lstStyle/>
          <a:p>
            <a:pPr marL="274320" indent="182880">
              <a:spcBef>
                <a:spcPts val="2000"/>
              </a:spcBef>
              <a:buFont typeface="Arial"/>
              <a:buChar char="•"/>
            </a:pPr>
            <a:r>
              <a:rPr lang="en-US" sz="2000" dirty="0" smtClean="0"/>
              <a:t>Displayed so all students can see their team’s progress</a:t>
            </a:r>
          </a:p>
          <a:p>
            <a:pPr marL="274320" indent="182880">
              <a:spcBef>
                <a:spcPts val="2000"/>
              </a:spcBef>
              <a:buFont typeface="Arial"/>
              <a:buChar char="•"/>
            </a:pPr>
            <a:r>
              <a:rPr lang="en-US" sz="2000" dirty="0" smtClean="0"/>
              <a:t>Goal is to be the first team to reach the finish line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Raceway</a:t>
            </a:r>
            <a:endParaRPr lang="en-US" dirty="0"/>
          </a:p>
        </p:txBody>
      </p:sp>
      <p:sp>
        <p:nvSpPr>
          <p:cNvPr id="3" name="Content Placeholder 2"/>
          <p:cNvSpPr>
            <a:spLocks noGrp="1"/>
          </p:cNvSpPr>
          <p:nvPr>
            <p:ph idx="1"/>
          </p:nvPr>
        </p:nvSpPr>
        <p:spPr/>
        <p:txBody>
          <a:bodyPr>
            <a:normAutofit fontScale="92500"/>
          </a:bodyPr>
          <a:lstStyle/>
          <a:p>
            <a:r>
              <a:rPr lang="en-US" dirty="0" smtClean="0"/>
              <a:t>One car is able to move a day</a:t>
            </a:r>
          </a:p>
          <a:p>
            <a:r>
              <a:rPr lang="en-US" dirty="0" smtClean="0"/>
              <a:t>Cars progress based on the highest team average</a:t>
            </a:r>
          </a:p>
          <a:p>
            <a:r>
              <a:rPr lang="en-US" dirty="0" smtClean="0"/>
              <a:t>Number of progressions needed to reach finish line is determined by the teacher</a:t>
            </a:r>
          </a:p>
          <a:p>
            <a:pPr lvl="1"/>
            <a:r>
              <a:rPr lang="en-US" dirty="0" smtClean="0"/>
              <a:t>Minimum should be at least 5</a:t>
            </a:r>
          </a:p>
          <a:p>
            <a:pPr lvl="1"/>
            <a:r>
              <a:rPr lang="en-US" dirty="0" smtClean="0"/>
              <a:t>Maximum should be at most 15</a:t>
            </a:r>
          </a:p>
          <a:p>
            <a:r>
              <a:rPr lang="en-US" dirty="0" smtClean="0"/>
              <a:t>Students on the winning team receive a large Mystery Motivator</a:t>
            </a:r>
          </a:p>
          <a:p>
            <a:r>
              <a:rPr lang="en-US" dirty="0" smtClean="0"/>
              <a:t>If the race is a tie, both teams receive the large reward</a:t>
            </a:r>
          </a:p>
          <a:p>
            <a:r>
              <a:rPr lang="en-US" dirty="0" smtClean="0"/>
              <a:t>Team members change once the race has been won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Mystery Motivator Ideas</a:t>
            </a:r>
            <a:endParaRPr lang="en-US" dirty="0"/>
          </a:p>
        </p:txBody>
      </p:sp>
      <p:sp>
        <p:nvSpPr>
          <p:cNvPr id="3" name="Content Placeholder 2"/>
          <p:cNvSpPr>
            <a:spLocks noGrp="1"/>
          </p:cNvSpPr>
          <p:nvPr>
            <p:ph idx="1"/>
          </p:nvPr>
        </p:nvSpPr>
        <p:spPr/>
        <p:txBody>
          <a:bodyPr/>
          <a:lstStyle/>
          <a:p>
            <a:r>
              <a:rPr lang="en-US" dirty="0" smtClean="0"/>
              <a:t>Piece of candy</a:t>
            </a:r>
          </a:p>
          <a:p>
            <a:r>
              <a:rPr lang="en-US" dirty="0" smtClean="0"/>
              <a:t>Tell a joke to the class</a:t>
            </a:r>
          </a:p>
          <a:p>
            <a:r>
              <a:rPr lang="en-US" dirty="0" smtClean="0"/>
              <a:t>Free problem on next homework</a:t>
            </a:r>
          </a:p>
          <a:p>
            <a:r>
              <a:rPr lang="en-US" dirty="0" smtClean="0"/>
              <a:t>Read aloud to the class</a:t>
            </a:r>
          </a:p>
          <a:p>
            <a:r>
              <a:rPr lang="en-US" dirty="0" smtClean="0"/>
              <a:t>First in line to recess/lunch/home</a:t>
            </a:r>
          </a:p>
          <a:p>
            <a:r>
              <a:rPr lang="en-US" dirty="0" smtClean="0"/>
              <a:t>Stickers</a:t>
            </a:r>
          </a:p>
          <a:p>
            <a:r>
              <a:rPr lang="en-US" dirty="0" smtClean="0"/>
              <a:t>Good note home</a:t>
            </a:r>
          </a:p>
          <a:p>
            <a:pPr lvl="1"/>
            <a:r>
              <a:rPr lang="en-US" dirty="0" smtClean="0"/>
              <a:t>Indicating they are one of the “Racers of the Day”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Mystery Motivator Ideas</a:t>
            </a:r>
            <a:endParaRPr lang="en-US" dirty="0"/>
          </a:p>
        </p:txBody>
      </p:sp>
      <p:sp>
        <p:nvSpPr>
          <p:cNvPr id="3" name="Content Placeholder 2"/>
          <p:cNvSpPr>
            <a:spLocks noGrp="1"/>
          </p:cNvSpPr>
          <p:nvPr>
            <p:ph idx="1"/>
          </p:nvPr>
        </p:nvSpPr>
        <p:spPr/>
        <p:txBody>
          <a:bodyPr/>
          <a:lstStyle/>
          <a:p>
            <a:r>
              <a:rPr lang="en-US" dirty="0" smtClean="0"/>
              <a:t>Extra recess time</a:t>
            </a:r>
          </a:p>
          <a:p>
            <a:r>
              <a:rPr lang="en-US" dirty="0" smtClean="0"/>
              <a:t>Free homework pass</a:t>
            </a:r>
          </a:p>
          <a:p>
            <a:r>
              <a:rPr lang="en-US" dirty="0" smtClean="0"/>
              <a:t>Lunch with the teacher</a:t>
            </a:r>
          </a:p>
          <a:p>
            <a:r>
              <a:rPr lang="en-US" dirty="0" smtClean="0"/>
              <a:t>Class presentation</a:t>
            </a:r>
          </a:p>
          <a:p>
            <a:r>
              <a:rPr lang="en-US" dirty="0" smtClean="0"/>
              <a:t>Show-and-Tell</a:t>
            </a:r>
          </a:p>
          <a:p>
            <a:r>
              <a:rPr lang="en-US" dirty="0" smtClean="0"/>
              <a:t>Large candy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Radical Raceway Better!</a:t>
            </a:r>
            <a:endParaRPr lang="en-US" dirty="0"/>
          </a:p>
        </p:txBody>
      </p:sp>
      <p:sp>
        <p:nvSpPr>
          <p:cNvPr id="3" name="Content Placeholder 2"/>
          <p:cNvSpPr>
            <a:spLocks noGrp="1"/>
          </p:cNvSpPr>
          <p:nvPr>
            <p:ph idx="1"/>
          </p:nvPr>
        </p:nvSpPr>
        <p:spPr/>
        <p:txBody>
          <a:bodyPr>
            <a:normAutofit/>
          </a:bodyPr>
          <a:lstStyle/>
          <a:p>
            <a:r>
              <a:rPr lang="en-US" dirty="0" smtClean="0"/>
              <a:t>Make a game out of guessing what the mystery motivator is</a:t>
            </a:r>
          </a:p>
          <a:p>
            <a:r>
              <a:rPr lang="en-US" dirty="0" smtClean="0"/>
              <a:t>Monitor student’s wants to provide for effective motivators</a:t>
            </a:r>
          </a:p>
          <a:p>
            <a:r>
              <a:rPr lang="en-US" dirty="0" smtClean="0"/>
              <a:t>Allow teams to create their own car and name it</a:t>
            </a:r>
          </a:p>
          <a:p>
            <a:r>
              <a:rPr lang="en-US" dirty="0" smtClean="0"/>
              <a:t>Build anticipation for the race</a:t>
            </a:r>
          </a:p>
          <a:p>
            <a:pPr lvl="1"/>
            <a:r>
              <a:rPr lang="en-US" dirty="0" smtClean="0"/>
              <a:t>Collect homework at the beginning of the day; results at the end of the day</a:t>
            </a:r>
          </a:p>
          <a:p>
            <a:r>
              <a:rPr lang="en-US" dirty="0" smtClean="0"/>
              <a:t>Combine with point/lottery system</a:t>
            </a:r>
          </a:p>
          <a:p>
            <a:r>
              <a:rPr lang="en-US" dirty="0" smtClean="0"/>
              <a:t>Allow sampling of the reinforcers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Radical Raceway?</a:t>
            </a:r>
            <a:endParaRPr lang="en-US" dirty="0"/>
          </a:p>
        </p:txBody>
      </p:sp>
      <p:sp>
        <p:nvSpPr>
          <p:cNvPr id="3" name="Content Placeholder 2"/>
          <p:cNvSpPr>
            <a:spLocks noGrp="1"/>
          </p:cNvSpPr>
          <p:nvPr>
            <p:ph idx="1"/>
          </p:nvPr>
        </p:nvSpPr>
        <p:spPr/>
        <p:txBody>
          <a:bodyPr>
            <a:normAutofit/>
          </a:bodyPr>
          <a:lstStyle/>
          <a:p>
            <a:r>
              <a:rPr lang="en-US" dirty="0" smtClean="0"/>
              <a:t>An interdependent group contingency intervention to help improve completion and accuracy of homework</a:t>
            </a:r>
          </a:p>
          <a:p>
            <a:r>
              <a:rPr lang="en-US" dirty="0" smtClean="0"/>
              <a:t>Involves mystery motivators and progress monitoring</a:t>
            </a:r>
          </a:p>
          <a:p>
            <a:r>
              <a:rPr lang="en-US" dirty="0" smtClean="0"/>
              <a:t>Uses racing as a way to motivate students</a:t>
            </a:r>
          </a:p>
          <a:p>
            <a:r>
              <a:rPr lang="en-US" dirty="0" smtClean="0"/>
              <a:t>Used for class subjects which students are struggling to complete their homework accurately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Radical Raceway</a:t>
            </a:r>
            <a:endParaRPr lang="en-US" dirty="0"/>
          </a:p>
        </p:txBody>
      </p:sp>
      <p:sp>
        <p:nvSpPr>
          <p:cNvPr id="3" name="Content Placeholder 2"/>
          <p:cNvSpPr>
            <a:spLocks noGrp="1"/>
          </p:cNvSpPr>
          <p:nvPr>
            <p:ph idx="1"/>
          </p:nvPr>
        </p:nvSpPr>
        <p:spPr/>
        <p:txBody>
          <a:bodyPr>
            <a:normAutofit/>
          </a:bodyPr>
          <a:lstStyle/>
          <a:p>
            <a:r>
              <a:rPr lang="en-US" dirty="0" smtClean="0"/>
              <a:t>Student does not want to participate</a:t>
            </a:r>
          </a:p>
          <a:p>
            <a:pPr lvl="1"/>
            <a:r>
              <a:rPr lang="en-US" dirty="0" smtClean="0"/>
              <a:t>Inform them that non-participation is OK but they will lose out on possible rewards</a:t>
            </a:r>
          </a:p>
          <a:p>
            <a:r>
              <a:rPr lang="en-US" dirty="0" smtClean="0"/>
              <a:t>Student does not bring back homework/sabotages team</a:t>
            </a:r>
          </a:p>
          <a:p>
            <a:pPr lvl="1"/>
            <a:r>
              <a:rPr lang="en-US" dirty="0" smtClean="0"/>
              <a:t>Place the saboteur on their own team</a:t>
            </a:r>
          </a:p>
          <a:p>
            <a:pPr lvl="1"/>
            <a:r>
              <a:rPr lang="en-US" dirty="0" smtClean="0"/>
              <a:t>Allow the saboteur to create their own car</a:t>
            </a:r>
          </a:p>
          <a:p>
            <a:pPr lvl="1"/>
            <a:r>
              <a:rPr lang="en-US" dirty="0" smtClean="0"/>
              <a:t>Allow the saboteur to move the racecars for each day</a:t>
            </a:r>
          </a:p>
          <a:p>
            <a:r>
              <a:rPr lang="en-US" dirty="0" smtClean="0"/>
              <a:t>Student complains about the reward</a:t>
            </a:r>
          </a:p>
          <a:p>
            <a:pPr lvl="1"/>
            <a:r>
              <a:rPr lang="en-US" dirty="0" smtClean="0"/>
              <a:t>Explain to students before implementing intervention that complaining will result in a loss of the reward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lstStyle/>
          <a:p>
            <a:r>
              <a:rPr lang="en-US" dirty="0" smtClean="0"/>
              <a:t>Student tries to color in multiple boxes</a:t>
            </a:r>
          </a:p>
          <a:p>
            <a:pPr lvl="1"/>
            <a:r>
              <a:rPr lang="en-US" dirty="0" smtClean="0"/>
              <a:t>Make the mystery motivator indicator small the box</a:t>
            </a:r>
          </a:p>
          <a:p>
            <a:pPr lvl="1"/>
            <a:r>
              <a:rPr lang="en-US" dirty="0" smtClean="0"/>
              <a:t>If behavior reoccurs, suspend the program for the individual</a:t>
            </a:r>
          </a:p>
          <a:p>
            <a:r>
              <a:rPr lang="en-US" dirty="0" smtClean="0"/>
              <a:t>Student loses their Racecar Reward sheet</a:t>
            </a:r>
          </a:p>
          <a:p>
            <a:pPr lvl="1"/>
            <a:r>
              <a:rPr lang="en-US" dirty="0" smtClean="0"/>
              <a:t>Before implementing the intervention, explain a penalty clause for losing one’s mystery motivator sheet</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p:txBody>
          <a:bodyPr/>
          <a:lstStyle/>
          <a:p>
            <a:r>
              <a:rPr lang="en-US" dirty="0" smtClean="0"/>
              <a:t>Inform parents of the intervention</a:t>
            </a:r>
          </a:p>
          <a:p>
            <a:r>
              <a:rPr lang="en-US" dirty="0" smtClean="0"/>
              <a:t>Be aware of possible food allergies</a:t>
            </a:r>
          </a:p>
          <a:p>
            <a:r>
              <a:rPr lang="en-US" dirty="0" smtClean="0"/>
              <a:t>Students in other classes become upset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Practice</a:t>
            </a:r>
            <a:endParaRPr lang="en-US" dirty="0"/>
          </a:p>
        </p:txBody>
      </p:sp>
      <p:sp>
        <p:nvSpPr>
          <p:cNvPr id="3" name="Content Placeholder 2"/>
          <p:cNvSpPr>
            <a:spLocks noGrp="1"/>
          </p:cNvSpPr>
          <p:nvPr>
            <p:ph idx="1"/>
          </p:nvPr>
        </p:nvSpPr>
        <p:spPr/>
        <p:txBody>
          <a:bodyPr/>
          <a:lstStyle/>
          <a:p>
            <a:r>
              <a:rPr lang="en-US" dirty="0" smtClean="0"/>
              <a:t>While no research has been conducted on the effectiveness of Radical Raceway, there is a significant body of research that supports the principles and components upon which Radical Raceway was constructed.</a:t>
            </a:r>
          </a:p>
          <a:p>
            <a:r>
              <a:rPr lang="en-US" dirty="0" smtClean="0"/>
              <a:t>Radical raceway incorporates group contingencies, public posting, mystery motivators, variable reinforcement schedules, and positive reinforcement strategies into a single intervention.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Group Contingencies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group contingency is a situation in which the performance of one or more individual affects the outcome for other individuals. </a:t>
            </a:r>
          </a:p>
          <a:p>
            <a:r>
              <a:rPr lang="en-US" dirty="0" smtClean="0"/>
              <a:t>Radical Raceway incorporates an interdependent group contingency for students to receive rewards.</a:t>
            </a:r>
          </a:p>
          <a:p>
            <a:pPr lvl="1"/>
            <a:r>
              <a:rPr lang="en-US" dirty="0" smtClean="0"/>
              <a:t> This is a strategy in which consequences are contingent upon the entire group making a certain criteria. </a:t>
            </a:r>
          </a:p>
          <a:p>
            <a:r>
              <a:rPr lang="en-US" dirty="0" smtClean="0"/>
              <a:t> Skinner et al. (2004) found that grouping students and having consequences given interdependently among groups has successfully be used to enhance student academic performance. </a:t>
            </a:r>
          </a:p>
          <a:p>
            <a:r>
              <a:rPr lang="en-US" dirty="0" smtClean="0"/>
              <a:t>In Stage and Quiroz’s (1997) meta-analytic study of interventions to decrease classroom disruptive behaviors, they found that group contingencies had the highest effect size for reducing problem behaviors in the classroom, when compared to all other interventions incorporated into the meta-analysis (-1.02).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Public Posting</a:t>
            </a:r>
            <a:endParaRPr lang="en-US" dirty="0"/>
          </a:p>
        </p:txBody>
      </p:sp>
      <p:sp>
        <p:nvSpPr>
          <p:cNvPr id="3" name="Content Placeholder 2"/>
          <p:cNvSpPr>
            <a:spLocks noGrp="1"/>
          </p:cNvSpPr>
          <p:nvPr>
            <p:ph idx="1"/>
          </p:nvPr>
        </p:nvSpPr>
        <p:spPr/>
        <p:txBody>
          <a:bodyPr/>
          <a:lstStyle/>
          <a:p>
            <a:r>
              <a:rPr lang="en-US" dirty="0" smtClean="0"/>
              <a:t>Public posting is the acknowledgement of an individual’s or group’s performance in a place where it can be observed by others. </a:t>
            </a:r>
          </a:p>
          <a:p>
            <a:r>
              <a:rPr lang="en-US" dirty="0" smtClean="0"/>
              <a:t>Jones and Van Houten (1985) showed that public posting was an integrated part of an intervention that reduced disruptive behaviors and improved academic outcomes for secondary students.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Mystery Motivators</a:t>
            </a:r>
            <a:endParaRPr lang="en-US" dirty="0"/>
          </a:p>
        </p:txBody>
      </p:sp>
      <p:sp>
        <p:nvSpPr>
          <p:cNvPr id="3" name="Content Placeholder 2"/>
          <p:cNvSpPr>
            <a:spLocks noGrp="1"/>
          </p:cNvSpPr>
          <p:nvPr>
            <p:ph idx="1"/>
          </p:nvPr>
        </p:nvSpPr>
        <p:spPr/>
        <p:txBody>
          <a:bodyPr/>
          <a:lstStyle/>
          <a:p>
            <a:r>
              <a:rPr lang="en-US" dirty="0" smtClean="0"/>
              <a:t>A mystery motivator is an unknown, high-value, contingent reward. </a:t>
            </a:r>
          </a:p>
          <a:p>
            <a:pPr lvl="1"/>
            <a:r>
              <a:rPr lang="en-US" dirty="0" smtClean="0"/>
              <a:t>Creates a sense of anticipation due to its secrecy. </a:t>
            </a:r>
          </a:p>
          <a:p>
            <a:r>
              <a:rPr lang="en-US" dirty="0" smtClean="0"/>
              <a:t>Moore and Waguespack (2004) suggest that mystery motivators are an effective, socially valid intervention that can be implemented in the classroom with integrity. </a:t>
            </a:r>
          </a:p>
          <a:p>
            <a:r>
              <a:rPr lang="en-US" dirty="0" smtClean="0"/>
              <a:t>In Jennifer Hoag’s dissertation (2007) of the effects of mystery motivators as compared to expected reinforcers, she found that mystery motivators were more effective than expected reinforcers at reducing disruptive behaviors among preschool students.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Variable Reinforcement Schedule</a:t>
            </a:r>
            <a:endParaRPr lang="en-US" dirty="0"/>
          </a:p>
        </p:txBody>
      </p:sp>
      <p:sp>
        <p:nvSpPr>
          <p:cNvPr id="3" name="Content Placeholder 2"/>
          <p:cNvSpPr>
            <a:spLocks noGrp="1"/>
          </p:cNvSpPr>
          <p:nvPr>
            <p:ph idx="1"/>
          </p:nvPr>
        </p:nvSpPr>
        <p:spPr/>
        <p:txBody>
          <a:bodyPr>
            <a:normAutofit/>
          </a:bodyPr>
          <a:lstStyle/>
          <a:p>
            <a:r>
              <a:rPr lang="en-US" dirty="0" smtClean="0"/>
              <a:t>When a student has access to a reward randomly, rather than expectedly, they are on a variable reinforcement schedule. </a:t>
            </a:r>
          </a:p>
          <a:p>
            <a:r>
              <a:rPr lang="en-US" dirty="0" smtClean="0"/>
              <a:t>Ferster and Skinner (1957) described this schedule of reinforcement as the most reinforcing schedule when compared to other schedules of reinforcement (continuous, intermittent). </a:t>
            </a:r>
          </a:p>
          <a:p>
            <a:r>
              <a:rPr lang="en-US" dirty="0" smtClean="0"/>
              <a:t>Beaman et al. (1983) found that behaviors placed on a variable reinforcement schedule were more resistant to extinction than behaviors placed on a regular schedule of reinforcement.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Positive Reinforcement</a:t>
            </a:r>
            <a:endParaRPr lang="en-US" dirty="0"/>
          </a:p>
        </p:txBody>
      </p:sp>
      <p:sp>
        <p:nvSpPr>
          <p:cNvPr id="3" name="Content Placeholder 2"/>
          <p:cNvSpPr>
            <a:spLocks noGrp="1"/>
          </p:cNvSpPr>
          <p:nvPr>
            <p:ph idx="1"/>
          </p:nvPr>
        </p:nvSpPr>
        <p:spPr/>
        <p:txBody>
          <a:bodyPr>
            <a:normAutofit lnSpcReduction="10000"/>
          </a:bodyPr>
          <a:lstStyle/>
          <a:p>
            <a:r>
              <a:rPr lang="en-US" dirty="0" smtClean="0"/>
              <a:t>Positive reinforcement is the act of rewarding a student for correct behavior by giving the student something they find to be rewarding. </a:t>
            </a:r>
          </a:p>
          <a:p>
            <a:pPr lvl="1"/>
            <a:r>
              <a:rPr lang="en-US" dirty="0" smtClean="0"/>
              <a:t>By rewarding the student, the behavior subsequently increases in order to receive more reinforcement. </a:t>
            </a:r>
          </a:p>
          <a:p>
            <a:pPr lvl="1"/>
            <a:r>
              <a:rPr lang="en-US" dirty="0" smtClean="0"/>
              <a:t>Positive reinforcement can come in many different entities such as praise or intrinsic rewards.</a:t>
            </a:r>
          </a:p>
          <a:p>
            <a:r>
              <a:rPr lang="en-US" dirty="0" smtClean="0"/>
              <a:t> Stage and Quiroz’s (1997) meta-analytic study of intervention to decrease classroom disruptive behaviors found reinforcement to have a large effect in reducing disruptive classroom behaviors. </a:t>
            </a:r>
          </a:p>
          <a:p>
            <a:pPr lvl="1"/>
            <a:r>
              <a:rPr lang="en-US" dirty="0" smtClean="0"/>
              <a:t>They found mean effect size of -.86 for the studies included in their meta-analysis.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Racing!</a:t>
            </a:r>
            <a:endParaRPr lang="en-US" dirty="0"/>
          </a:p>
        </p:txBody>
      </p:sp>
      <p:pic>
        <p:nvPicPr>
          <p:cNvPr id="4" name="Picture 3"/>
          <p:cNvPicPr>
            <a:picLocks noChangeAspect="1"/>
          </p:cNvPicPr>
          <p:nvPr/>
        </p:nvPicPr>
        <p:blipFill>
          <a:blip r:embed="rId2"/>
          <a:stretch>
            <a:fillRect/>
          </a:stretch>
        </p:blipFill>
        <p:spPr>
          <a:xfrm>
            <a:off x="1804571" y="2057400"/>
            <a:ext cx="5731187" cy="4245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98474" y="1600200"/>
            <a:ext cx="7556313" cy="4525963"/>
          </a:xfrm>
        </p:spPr>
        <p:txBody>
          <a:bodyPr>
            <a:normAutofit fontScale="92500" lnSpcReduction="20000"/>
          </a:bodyPr>
          <a:lstStyle/>
          <a:p>
            <a:r>
              <a:rPr lang="en-US" dirty="0" smtClean="0"/>
              <a:t>Axelrod (2009) defines homework as tasks that teachers assign students outside of the school and can serve many purposes, including developing self-discipline, organization skills and provide repetition of skills that were learned during the school day. </a:t>
            </a:r>
          </a:p>
          <a:p>
            <a:r>
              <a:rPr lang="en-US" dirty="0" smtClean="0"/>
              <a:t>Not completing homework can often disrupt classroom routines. Establishing classroom routines is a key component for preventing disruptive behavior from occurring in the classroom (Bowen, 2004). </a:t>
            </a:r>
          </a:p>
          <a:p>
            <a:r>
              <a:rPr lang="en-US" dirty="0" smtClean="0"/>
              <a:t>Because these skills can be necessary in future daily living, it is important that students correctly complete homework on a regular basis. </a:t>
            </a:r>
          </a:p>
          <a:p>
            <a:r>
              <a:rPr lang="en-US" dirty="0" smtClean="0"/>
              <a:t>Radical Raceway is class-wide homework intervention program targeted to improve homework completion and homework accuracy.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98474" y="1600200"/>
            <a:ext cx="7556313" cy="4525963"/>
          </a:xfrm>
        </p:spPr>
        <p:txBody>
          <a:bodyPr>
            <a:normAutofit fontScale="85000" lnSpcReduction="20000"/>
          </a:bodyPr>
          <a:lstStyle/>
          <a:p>
            <a:r>
              <a:rPr lang="en-US" dirty="0" smtClean="0"/>
              <a:t>Axelrod, M. I., Zhe, E. J., Haugen, K. A., Klein, J. A., (2009). Self-management of on-task homework behavior: A promising strategy for adolescents with attention and behavior problems. </a:t>
            </a:r>
            <a:r>
              <a:rPr lang="en-US" i="1" dirty="0" smtClean="0"/>
              <a:t>School Psychology Review, </a:t>
            </a:r>
            <a:r>
              <a:rPr lang="en-US" dirty="0" smtClean="0"/>
              <a:t>38 (3), 325-333.</a:t>
            </a:r>
          </a:p>
          <a:p>
            <a:r>
              <a:rPr lang="en-US" dirty="0" smtClean="0"/>
              <a:t>Beaman, A. L., Stoffer, G. R., Woods, A., Stoffer, J. E., (1983). The importance of reinforcement schedules on the development and maintenance of altruistic behaviors. </a:t>
            </a:r>
            <a:r>
              <a:rPr lang="en-US" i="1" dirty="0" smtClean="0"/>
              <a:t>Academy Psychology Bulletin,</a:t>
            </a:r>
            <a:r>
              <a:rPr lang="en-US" dirty="0" smtClean="0"/>
              <a:t> 5 (2), 309-317.</a:t>
            </a:r>
          </a:p>
          <a:p>
            <a:r>
              <a:rPr lang="en-US" dirty="0" smtClean="0"/>
              <a:t>Bowen, J., Jenson, W. R., Clark, E., (2004). </a:t>
            </a:r>
            <a:r>
              <a:rPr lang="en-US" i="1" dirty="0" smtClean="0"/>
              <a:t>School-based interventions for students with behavior problems.</a:t>
            </a:r>
            <a:r>
              <a:rPr lang="en-US" dirty="0" smtClean="0"/>
              <a:t> New York, NY: Kluwer Academic/Plenum Publishers</a:t>
            </a:r>
          </a:p>
          <a:p>
            <a:r>
              <a:rPr lang="en-US" dirty="0" smtClean="0"/>
              <a:t>Ferster, C. B., Skinner, B. F., (1957). </a:t>
            </a:r>
            <a:r>
              <a:rPr lang="en-US" i="1" dirty="0" smtClean="0"/>
              <a:t>Schedules of Reinforcement.</a:t>
            </a:r>
            <a:r>
              <a:rPr lang="en-US" dirty="0" smtClean="0"/>
              <a:t> New York: Appleton-Crofts</a:t>
            </a:r>
            <a:r>
              <a:rPr lang="en-US" i="1" dirty="0" smtClean="0"/>
              <a:t>.</a:t>
            </a:r>
            <a:endParaRPr lang="en-US" dirty="0" smtClean="0"/>
          </a:p>
          <a:p>
            <a:r>
              <a:rPr lang="en-US" dirty="0" smtClean="0"/>
              <a:t>Hoag, J., (2007). Effects of mystery motivators vs. expected reinforcers on disruptive behavior in preschoolers. </a:t>
            </a:r>
            <a:r>
              <a:rPr lang="en-US" i="1" dirty="0" smtClean="0"/>
              <a:t>Dissertation Abstracts International: Section B: The Sciences of Engineering, </a:t>
            </a:r>
            <a:r>
              <a:rPr lang="en-US" dirty="0" smtClean="0"/>
              <a:t>67 (10-B).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Jones, D. B., Van Houten, R., (1985). The use of daily quizzes and public posting to decrease the disruptive behavior of secondary school students. </a:t>
            </a:r>
            <a:r>
              <a:rPr lang="en-US" i="1" dirty="0" smtClean="0"/>
              <a:t>Education and Treatment of Children, </a:t>
            </a:r>
            <a:r>
              <a:rPr lang="en-US" dirty="0" smtClean="0"/>
              <a:t>8 (4), 91-106.</a:t>
            </a:r>
          </a:p>
          <a:p>
            <a:r>
              <a:rPr lang="en-US" dirty="0" smtClean="0"/>
              <a:t>Moore, L. A., Waguespack, A., (1994). Mystery Motivator: An effective and time efficient intervention. </a:t>
            </a:r>
            <a:r>
              <a:rPr lang="en-US" i="1" dirty="0" smtClean="0"/>
              <a:t>School Psychology Review</a:t>
            </a:r>
            <a:r>
              <a:rPr lang="en-US" dirty="0" smtClean="0"/>
              <a:t>, 23 (1), 106-118.</a:t>
            </a:r>
          </a:p>
          <a:p>
            <a:r>
              <a:rPr lang="en-US" dirty="0" smtClean="0"/>
              <a:t>Skinner, C.H., Williams, R.L., Neddenriep, C.E., (2004). Using interdependent group-oriented reinforcement to enhance academic performance in general education classrooms. </a:t>
            </a:r>
            <a:r>
              <a:rPr lang="en-US" i="1" dirty="0" smtClean="0"/>
              <a:t>School Psychology Review</a:t>
            </a:r>
            <a:r>
              <a:rPr lang="en-US" dirty="0" smtClean="0"/>
              <a:t>, 33 (3), 384-397.</a:t>
            </a:r>
          </a:p>
          <a:p>
            <a:r>
              <a:rPr lang="en-US" dirty="0" smtClean="0"/>
              <a:t>Stage, S. A., Quiroz, D. R., (1997). A meta-analysis of interventions to decrease disruptive classroom behavior public education settings. </a:t>
            </a:r>
            <a:r>
              <a:rPr lang="en-US" i="1" dirty="0" smtClean="0"/>
              <a:t>School Psychology Review,</a:t>
            </a:r>
            <a:r>
              <a:rPr lang="en-US" dirty="0" smtClean="0"/>
              <a:t> 26 (3), 333-368.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to be Used?</a:t>
            </a:r>
            <a:endParaRPr lang="en-US" dirty="0"/>
          </a:p>
        </p:txBody>
      </p:sp>
      <p:sp>
        <p:nvSpPr>
          <p:cNvPr id="3" name="Content Placeholder 2"/>
          <p:cNvSpPr>
            <a:spLocks noGrp="1"/>
          </p:cNvSpPr>
          <p:nvPr>
            <p:ph idx="1"/>
          </p:nvPr>
        </p:nvSpPr>
        <p:spPr/>
        <p:txBody>
          <a:bodyPr>
            <a:normAutofit/>
          </a:bodyPr>
          <a:lstStyle/>
          <a:p>
            <a:r>
              <a:rPr lang="en-US" sz="2400" dirty="0" smtClean="0"/>
              <a:t>Mystery Motivators</a:t>
            </a:r>
          </a:p>
          <a:p>
            <a:r>
              <a:rPr lang="en-US" sz="2400" dirty="0" smtClean="0"/>
              <a:t>Racecar Reward Sheet</a:t>
            </a:r>
          </a:p>
          <a:p>
            <a:r>
              <a:rPr lang="en-US" sz="2400" dirty="0" smtClean="0"/>
              <a:t>Crayola </a:t>
            </a:r>
            <a:r>
              <a:rPr lang="en-US" sz="2400" dirty="0"/>
              <a:t>Color Changeables™ </a:t>
            </a:r>
            <a:r>
              <a:rPr lang="en-US" sz="2400" dirty="0" smtClean="0"/>
              <a:t>Markers</a:t>
            </a:r>
          </a:p>
          <a:p>
            <a:r>
              <a:rPr lang="en-US" sz="2400" dirty="0" smtClean="0"/>
              <a:t>Rockin’ Racecars</a:t>
            </a:r>
          </a:p>
          <a:p>
            <a:r>
              <a:rPr lang="en-US" sz="2400" dirty="0" smtClean="0"/>
              <a:t>Student/Team Progress Tracking Sheet</a:t>
            </a:r>
          </a:p>
          <a:p>
            <a:r>
              <a:rPr lang="en-US" sz="2400" dirty="0" smtClean="0"/>
              <a:t>Radical Raceway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Whom?</a:t>
            </a:r>
            <a:endParaRPr lang="en-US" dirty="0"/>
          </a:p>
        </p:txBody>
      </p:sp>
      <p:sp>
        <p:nvSpPr>
          <p:cNvPr id="3" name="Content Placeholder 2"/>
          <p:cNvSpPr>
            <a:spLocks noGrp="1"/>
          </p:cNvSpPr>
          <p:nvPr>
            <p:ph idx="1"/>
          </p:nvPr>
        </p:nvSpPr>
        <p:spPr/>
        <p:txBody>
          <a:bodyPr/>
          <a:lstStyle/>
          <a:p>
            <a:r>
              <a:rPr lang="en-US" dirty="0" smtClean="0"/>
              <a:t>Radical Raceway is an intervention which all students in a classroom can participate</a:t>
            </a:r>
          </a:p>
          <a:p>
            <a:r>
              <a:rPr lang="en-US" dirty="0" smtClean="0"/>
              <a:t>Teachers can use it for a range of subjects</a:t>
            </a:r>
          </a:p>
          <a:p>
            <a:pPr lvl="1"/>
            <a:r>
              <a:rPr lang="en-US" dirty="0" smtClean="0"/>
              <a:t>Math</a:t>
            </a:r>
          </a:p>
          <a:p>
            <a:pPr lvl="1"/>
            <a:r>
              <a:rPr lang="en-US" dirty="0" smtClean="0"/>
              <a:t>Reading</a:t>
            </a:r>
          </a:p>
          <a:p>
            <a:pPr lvl="1"/>
            <a:r>
              <a:rPr lang="en-US" dirty="0" smtClean="0"/>
              <a:t>Writing</a:t>
            </a:r>
          </a:p>
          <a:p>
            <a:pPr lvl="1"/>
            <a:r>
              <a:rPr lang="en-US" dirty="0" smtClean="0"/>
              <a:t>Spelling</a:t>
            </a:r>
          </a:p>
          <a:p>
            <a:r>
              <a:rPr lang="en-US" dirty="0" smtClean="0"/>
              <a:t>Grade Pre-K through 8</a:t>
            </a:r>
            <a:r>
              <a:rPr lang="en-US" baseline="30000" dirty="0" smtClean="0"/>
              <a:t>th</a:t>
            </a:r>
            <a:r>
              <a:rPr lang="en-US" dirty="0" smtClean="0"/>
              <a:t> Grade</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Motivators</a:t>
            </a:r>
            <a:endParaRPr lang="en-US" dirty="0"/>
          </a:p>
        </p:txBody>
      </p:sp>
      <p:sp>
        <p:nvSpPr>
          <p:cNvPr id="3" name="Content Placeholder 2"/>
          <p:cNvSpPr>
            <a:spLocks noGrp="1"/>
          </p:cNvSpPr>
          <p:nvPr>
            <p:ph idx="1"/>
          </p:nvPr>
        </p:nvSpPr>
        <p:spPr>
          <a:xfrm>
            <a:off x="498474" y="1981200"/>
            <a:ext cx="3759761" cy="4144963"/>
          </a:xfrm>
        </p:spPr>
        <p:txBody>
          <a:bodyPr>
            <a:normAutofit/>
          </a:bodyPr>
          <a:lstStyle/>
          <a:p>
            <a:r>
              <a:rPr lang="en-US" sz="2400" dirty="0" smtClean="0"/>
              <a:t>Envelope placed in front of the class</a:t>
            </a:r>
          </a:p>
          <a:p>
            <a:r>
              <a:rPr lang="en-US" sz="2400" dirty="0" smtClean="0"/>
              <a:t>Write the small/large prize on a slip of paper and place it in the envelope</a:t>
            </a:r>
          </a:p>
        </p:txBody>
      </p:sp>
      <p:pic>
        <p:nvPicPr>
          <p:cNvPr id="4" name="Picture 3"/>
          <p:cNvPicPr>
            <a:picLocks noChangeAspect="1"/>
          </p:cNvPicPr>
          <p:nvPr/>
        </p:nvPicPr>
        <p:blipFill>
          <a:blip r:embed="rId3"/>
          <a:stretch>
            <a:fillRect/>
          </a:stretch>
        </p:blipFill>
        <p:spPr>
          <a:xfrm>
            <a:off x="5694081" y="1981200"/>
            <a:ext cx="2360706" cy="3393141"/>
          </a:xfrm>
          <a:prstGeom prst="rect">
            <a:avLst/>
          </a:prstGeom>
        </p:spPr>
      </p:pic>
      <p:sp>
        <p:nvSpPr>
          <p:cNvPr id="6" name="Rectangle 5"/>
          <p:cNvSpPr/>
          <p:nvPr/>
        </p:nvSpPr>
        <p:spPr>
          <a:xfrm>
            <a:off x="5901766" y="3003175"/>
            <a:ext cx="2153022" cy="1569660"/>
          </a:xfrm>
          <a:prstGeom prst="rect">
            <a:avLst/>
          </a:prstGeom>
        </p:spPr>
        <p:txBody>
          <a:bodyPr wrap="square">
            <a:spAutoFit/>
          </a:bodyPr>
          <a:lstStyle/>
          <a:p>
            <a:r>
              <a:rPr lang="en-US" sz="9600" dirty="0" smtClean="0">
                <a:solidFill>
                  <a:srgbClr val="3366FF"/>
                </a:solidFill>
              </a:rPr>
              <a:t>???</a:t>
            </a:r>
            <a:endParaRPr lang="en-US" sz="9600" dirty="0">
              <a:solidFill>
                <a:srgbClr val="33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Racecar Reward Sheets</a:t>
            </a:r>
            <a:endParaRPr lang="en-US" dirty="0"/>
          </a:p>
        </p:txBody>
      </p:sp>
      <p:graphicFrame>
        <p:nvGraphicFramePr>
          <p:cNvPr id="17427" name="Object 19"/>
          <p:cNvGraphicFramePr>
            <a:graphicFrameLocks noChangeAspect="1"/>
          </p:cNvGraphicFramePr>
          <p:nvPr>
            <p:extLst>
              <p:ext uri="{D42A27DB-BD31-4B8C-83A1-F6EECF244321}">
                <p14:modId xmlns:p14="http://schemas.microsoft.com/office/powerpoint/2010/main" val="3100930932"/>
              </p:ext>
            </p:extLst>
          </p:nvPr>
        </p:nvGraphicFramePr>
        <p:xfrm>
          <a:off x="758935" y="1417638"/>
          <a:ext cx="7927865" cy="5325064"/>
        </p:xfrm>
        <a:graphic>
          <a:graphicData uri="http://schemas.openxmlformats.org/presentationml/2006/ole">
            <mc:AlternateContent xmlns:mc="http://schemas.openxmlformats.org/markup-compatibility/2006">
              <mc:Choice xmlns:v="urn:schemas-microsoft-com:vml" Requires="v">
                <p:oleObj spid="_x0000_s17428" name="Document" r:id="rId4" imgW="6489700" imgH="8051800" progId="Word.Document.12">
                  <p:link updateAutomatic="1"/>
                </p:oleObj>
              </mc:Choice>
              <mc:Fallback>
                <p:oleObj name="Document" r:id="rId4" imgW="6489700" imgH="8051800" progId="Word.Document.12">
                  <p:link updateAutomatic="1"/>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35" y="1417638"/>
                        <a:ext cx="7927865" cy="532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Racecar Reward Sheet</a:t>
            </a:r>
            <a:endParaRPr lang="en-US" dirty="0"/>
          </a:p>
        </p:txBody>
      </p:sp>
      <p:sp>
        <p:nvSpPr>
          <p:cNvPr id="3" name="Content Placeholder 2"/>
          <p:cNvSpPr>
            <a:spLocks noGrp="1"/>
          </p:cNvSpPr>
          <p:nvPr>
            <p:ph idx="1"/>
          </p:nvPr>
        </p:nvSpPr>
        <p:spPr/>
        <p:txBody>
          <a:bodyPr>
            <a:normAutofit/>
          </a:bodyPr>
          <a:lstStyle/>
          <a:p>
            <a:r>
              <a:rPr lang="en-US" dirty="0" smtClean="0"/>
              <a:t>Students are allowed to color in squares based on completion and accuracy of their homework</a:t>
            </a:r>
          </a:p>
          <a:p>
            <a:pPr lvl="1"/>
            <a:r>
              <a:rPr lang="en-US" dirty="0" smtClean="0"/>
              <a:t>A set criterion of accuracy for the class should be randomly assigned each week</a:t>
            </a:r>
          </a:p>
          <a:p>
            <a:r>
              <a:rPr lang="en-US" dirty="0" smtClean="0"/>
              <a:t>A comment section provides parents with feedback on how their child is doing with their homework</a:t>
            </a:r>
          </a:p>
          <a:p>
            <a:r>
              <a:rPr lang="en-US" dirty="0" smtClean="0"/>
              <a:t>Mystery Motivator indicators are randomly placed in squares by the teacher at the start of the week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Racecar Reward Sheet</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As students start consistently completing their homework accurately, the number of indicators should be reduced for the week</a:t>
            </a:r>
          </a:p>
          <a:p>
            <a:r>
              <a:rPr lang="en-US" dirty="0" smtClean="0"/>
              <a:t>Students receive a small mystery motivator if they have an “M” in the square they color in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637</TotalTime>
  <Words>2212</Words>
  <Application>Microsoft Office PowerPoint</Application>
  <PresentationFormat>On-screen Show (4:3)</PresentationFormat>
  <Paragraphs>226</Paragraphs>
  <Slides>31</Slides>
  <Notes>20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31</vt:i4>
      </vt:variant>
    </vt:vector>
  </HeadingPairs>
  <TitlesOfParts>
    <vt:vector size="34" baseType="lpstr">
      <vt:lpstr>Advantage</vt:lpstr>
      <vt:lpstr>Macintosh HD:Users:Coop:Desktop:Racecar 1.docx!OLE_LINK1</vt:lpstr>
      <vt:lpstr>Worksheet</vt:lpstr>
      <vt:lpstr>Radical Raceway </vt:lpstr>
      <vt:lpstr>What is Radical Raceway?</vt:lpstr>
      <vt:lpstr>Rationale</vt:lpstr>
      <vt:lpstr>Materials to be Used?</vt:lpstr>
      <vt:lpstr>For Whom?</vt:lpstr>
      <vt:lpstr>Mystery Motivators</vt:lpstr>
      <vt:lpstr>Racecar Reward Sheets</vt:lpstr>
      <vt:lpstr>Racecar Reward Sheet</vt:lpstr>
      <vt:lpstr>Racecar Reward Sheet </vt:lpstr>
      <vt:lpstr>Crayola Color Changeables™ Markers </vt:lpstr>
      <vt:lpstr>Rockin’ Racecars</vt:lpstr>
      <vt:lpstr>Rockin’ Racecars</vt:lpstr>
      <vt:lpstr>Progress Tracking Sheet</vt:lpstr>
      <vt:lpstr>Progress Sheet</vt:lpstr>
      <vt:lpstr>Radical Raceway</vt:lpstr>
      <vt:lpstr>Radical Raceway</vt:lpstr>
      <vt:lpstr>Small Mystery Motivator Ideas</vt:lpstr>
      <vt:lpstr>Large Mystery Motivator Ideas</vt:lpstr>
      <vt:lpstr>Making Radical Raceway Better!</vt:lpstr>
      <vt:lpstr>Troubleshooting Radical Raceway</vt:lpstr>
      <vt:lpstr>Troubleshooting…</vt:lpstr>
      <vt:lpstr>Cautions</vt:lpstr>
      <vt:lpstr>Evidence-Based Practice</vt:lpstr>
      <vt:lpstr>EBP: Group Contingencies</vt:lpstr>
      <vt:lpstr>EBP: Public Posting</vt:lpstr>
      <vt:lpstr>EBP: Mystery Motivators</vt:lpstr>
      <vt:lpstr>EBP: Variable Reinforcement Schedule</vt:lpstr>
      <vt:lpstr>EBP: Positive Reinforcement</vt:lpstr>
      <vt:lpstr>Let’s Go Racing!</vt:lpstr>
      <vt:lpstr>References</vt:lpstr>
      <vt:lpstr>References cont’d </vt:lpstr>
    </vt:vector>
  </TitlesOfParts>
  <Company>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Raceway</dc:title>
  <dc:creator>Jamie Knorr</dc:creator>
  <cp:lastModifiedBy>Noni Rice</cp:lastModifiedBy>
  <cp:revision>9</cp:revision>
  <dcterms:created xsi:type="dcterms:W3CDTF">2010-04-28T04:19:39Z</dcterms:created>
  <dcterms:modified xsi:type="dcterms:W3CDTF">2011-01-20T20:21:03Z</dcterms:modified>
</cp:coreProperties>
</file>