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4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3.xml" ContentType="application/vnd.openxmlformats-officedocument.theme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3" r:id="rId2"/>
    <p:sldMasterId id="2147483714" r:id="rId3"/>
    <p:sldMasterId id="2147483735" r:id="rId4"/>
    <p:sldMasterId id="2147483756" r:id="rId5"/>
  </p:sldMasterIdLst>
  <p:sldIdLst>
    <p:sldId id="256" r:id="rId6"/>
    <p:sldId id="348" r:id="rId7"/>
    <p:sldId id="349" r:id="rId8"/>
    <p:sldId id="350" r:id="rId9"/>
    <p:sldId id="260" r:id="rId10"/>
    <p:sldId id="261" r:id="rId11"/>
    <p:sldId id="262" r:id="rId12"/>
    <p:sldId id="263" r:id="rId13"/>
    <p:sldId id="265" r:id="rId14"/>
    <p:sldId id="330" r:id="rId15"/>
    <p:sldId id="331" r:id="rId16"/>
    <p:sldId id="337" r:id="rId17"/>
    <p:sldId id="333" r:id="rId18"/>
    <p:sldId id="334" r:id="rId19"/>
    <p:sldId id="336" r:id="rId20"/>
    <p:sldId id="343" r:id="rId21"/>
    <p:sldId id="338" r:id="rId22"/>
    <p:sldId id="339" r:id="rId23"/>
    <p:sldId id="340" r:id="rId24"/>
    <p:sldId id="342" r:id="rId25"/>
    <p:sldId id="347" r:id="rId26"/>
    <p:sldId id="346" r:id="rId27"/>
    <p:sldId id="34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fld id="{268AC425-E6ED-41FB-BBB3-5995C1CAEC51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268AC425-E6ED-41FB-BBB3-5995C1CAEC51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C8AA391E-0F68-4AD6-81CD-CD7F268DA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8593932" y="561181"/>
            <a:ext cx="260350" cy="554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9A492-21BA-404D-BC46-26D65FEA13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8AC425-E6ED-41FB-BBB3-5995C1CAEC51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A391E-0F68-4AD6-81CD-CD7F268DA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8AC425-E6ED-41FB-BBB3-5995C1CAEC51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A391E-0F68-4AD6-81CD-CD7F268DA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fld id="{268AC425-E6ED-41FB-BBB3-5995C1CAEC51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89388" y="3370263"/>
            <a:ext cx="220662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fld id="{268AC425-E6ED-41FB-BBB3-5995C1CAEC51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A391E-0F68-4AD6-81CD-CD7F268DA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025" y="4632325"/>
            <a:ext cx="220663" cy="369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8AC425-E6ED-41FB-BBB3-5995C1CAEC51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A391E-0F68-4AD6-81CD-CD7F268DA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8AC425-E6ED-41FB-BBB3-5995C1CAEC51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8AA391E-0F68-4AD6-81CD-CD7F268DA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8AC425-E6ED-41FB-BBB3-5995C1CAEC51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C8AA391E-0F68-4AD6-81CD-CD7F268DA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9800" y="3370263"/>
            <a:ext cx="220663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fld id="{268AC425-E6ED-41FB-BBB3-5995C1CAEC51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8AA391E-0F68-4AD6-81CD-CD7F268DA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8AC425-E6ED-41FB-BBB3-5995C1CAEC51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A391E-0F68-4AD6-81CD-CD7F268DA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8AC425-E6ED-41FB-BBB3-5995C1CAEC51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A391E-0F68-4AD6-81CD-CD7F268DA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8593932" y="561181"/>
            <a:ext cx="260350" cy="554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8AC425-E6ED-41FB-BBB3-5995C1CAEC51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A391E-0F68-4AD6-81CD-CD7F268DA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599A1-0E8C-410D-BC70-AE7CFF4CA1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3EF6A-A8FC-4450-A382-EA17D0DDCA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3425" y="3111500"/>
            <a:ext cx="260350" cy="6143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40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BB70E780-4377-4EEE-822F-3F4D50DA56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B72CC-9CB8-46A5-9701-BBB61D5208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DAEF2-A272-469D-B678-CAEEC60373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BF94C6E0-45EF-4D16-A34D-20A42C5C7B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DDADD576-7141-45CA-AE7D-E2C39AE6AB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8AC425-E6ED-41FB-BBB3-5995C1CAEC51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A391E-0F68-4AD6-81CD-CD7F268DA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836C95E0-E428-4CCD-B509-CDBB91EB21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C784C-89BB-4861-BBF1-E456B84A77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2EEBD-B367-4989-B9AC-649019F529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89388" y="3370263"/>
            <a:ext cx="220662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B77F0-9ADE-4D30-8C2E-925EA5419F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025" y="4632325"/>
            <a:ext cx="220663" cy="369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255FF-F613-45C0-9467-3EAB1C9AB2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D32A1D03-ECC6-425A-8132-EA4C1CA6ED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23CD355A-390E-4387-B8CB-82A6AF9BD2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9800" y="3370263"/>
            <a:ext cx="220663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3B50F390-7BF9-4FCD-BB20-1586DC4E66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BB96F-180B-4E53-91A3-55CC8A4298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fld id="{268AC425-E6ED-41FB-BBB3-5995C1CAEC51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8593932" y="561181"/>
            <a:ext cx="260350" cy="554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71C6A-9786-4469-A3B7-321AC06C3A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51CC5-4C22-4867-A6B5-AC50FC4DFE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10F03-F826-4318-A2D6-93078DD67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3425" y="3111500"/>
            <a:ext cx="260350" cy="6143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40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FF865C0A-EBA4-44D8-8CFD-8CD5965DC5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A9F91-E5C6-420D-868F-8B8BB216F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7DF65-5B7C-4CE3-A1C9-66F4B5FFAA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4ABE550B-34F5-413D-9576-E9BBE5CA57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0EB1E0D4-A49E-4E01-96AC-688DEB95A2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3425" y="3111500"/>
            <a:ext cx="260350" cy="6143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40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268AC425-E6ED-41FB-BBB3-5995C1CAEC51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C8AA391E-0F68-4AD6-81CD-CD7F268DA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289564A-7342-482A-B208-F72A2BC1A6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DF7A9-B3D7-4188-BB80-C3BB405320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CC657-F711-483A-8FD9-8105C91832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89388" y="3370263"/>
            <a:ext cx="220662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DA4F1-420A-440D-AC64-D87DA0F35C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025" y="4632325"/>
            <a:ext cx="220663" cy="369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7EB2F-AA5D-4D68-88BF-C286626A15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D77A397C-7DE4-408D-8F30-637BB5B5A1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7A860C17-F174-4192-AF70-3CC60D09D0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9800" y="3370263"/>
            <a:ext cx="220663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7DD344F-60C6-438E-B6AC-90E1AB7582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D289E-164D-46BD-81A7-62A1DE6345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8AC425-E6ED-41FB-BBB3-5995C1CAEC51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A391E-0F68-4AD6-81CD-CD7F268DA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8593932" y="561181"/>
            <a:ext cx="260350" cy="554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30B69-C2F2-46E4-9A20-35683D95B2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648C1-0440-4FE2-854D-CB5526B786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C828F-0834-43CB-BAAC-35E7F701B2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3425" y="3111500"/>
            <a:ext cx="260350" cy="6143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40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6D4B7939-7D33-44DA-A344-2DB5AFC84C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C4A1F-778F-45B9-ADC7-06FD5A752F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8094C-178E-44D3-A059-FCF82268D7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81447EF6-EA64-4069-BBD2-3C4FEB91D1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BB16C969-CA01-435C-BCCA-8FFFD25379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8AC425-E6ED-41FB-BBB3-5995C1CAEC51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A391E-0F68-4AD6-81CD-CD7F268DA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2BE53657-81A3-489B-AA1D-EE0C461B70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8BFCB-FC2F-44E5-98CC-BFBF5CA704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D0BC6-2A4F-42F3-AF95-F99B23E6D2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89388" y="3370263"/>
            <a:ext cx="220662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C0384-30BB-4B6C-9714-1ADDA1C5F2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025" y="4632325"/>
            <a:ext cx="220663" cy="369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D2C97-6CD6-4F95-8458-FB564C54F4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4C0D4FEB-D22B-4589-B1BB-35450AE70D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D7B04084-DF99-4A07-AD4B-676C11BBC6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9800" y="3370263"/>
            <a:ext cx="220663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4BB0B641-C8A9-450E-9DC6-703812CF34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5DEBF-F47D-4A9A-9AB7-2AD94B802B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268AC425-E6ED-41FB-BBB3-5995C1CAEC51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8AA391E-0F68-4AD6-81CD-CD7F268DA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8593932" y="561181"/>
            <a:ext cx="260350" cy="554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80921-2AE2-46A9-8023-5BCF503F64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E5B67-76EB-48BA-8C6B-9B2DE95ED8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AA9C9-B86C-46E6-854F-1462832879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3425" y="3111500"/>
            <a:ext cx="260350" cy="6143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40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F63A2DA6-095D-4C1D-B276-98C23AB74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31895-D24F-4303-891A-96C16442B0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B7A32-0F0A-4B82-9817-DA0B3842E9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8AF6682-CC71-467A-A312-8AB49DA47C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ED606A19-0CE3-4901-BC2F-AB512E3199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fld id="{268AC425-E6ED-41FB-BBB3-5995C1CAEC51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C8AA391E-0F68-4AD6-81CD-CD7F268DA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E1814669-B684-46C7-A444-AA3BFA95E4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D8002-BD51-40EA-B43C-0CE7EF863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48B81-EB5D-468F-BF12-44307BCF14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89388" y="3370263"/>
            <a:ext cx="220662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3C6F1-F07C-486E-BE51-80292F68E1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025" y="4632325"/>
            <a:ext cx="220663" cy="369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1B4FE-A895-478A-A1D5-0656ABEDB7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E7256D98-44E6-40B1-AFC8-1B3CC2287E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0CA61AB0-4798-4E33-911B-3FB1F5400F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9800" y="3370263"/>
            <a:ext cx="220663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EB0B0B1D-EAAF-4631-B8C6-B319378D7C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E4039-4DEE-4AC9-8734-9C2E8FD8C1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1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3.xml"/><Relationship Id="rId21" Type="http://schemas.openxmlformats.org/officeDocument/2006/relationships/theme" Target="../theme/theme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56.xml"/><Relationship Id="rId20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0.xml"/><Relationship Id="rId19" Type="http://schemas.openxmlformats.org/officeDocument/2006/relationships/slideLayout" Target="../slideLayouts/slideLayout59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slideLayout" Target="../slideLayouts/slideLayout73.xml"/><Relationship Id="rId1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3.xml"/><Relationship Id="rId21" Type="http://schemas.openxmlformats.org/officeDocument/2006/relationships/theme" Target="../theme/theme4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1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2.xml"/><Relationship Id="rId16" Type="http://schemas.openxmlformats.org/officeDocument/2006/relationships/slideLayout" Target="../slideLayouts/slideLayout76.xml"/><Relationship Id="rId20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0.xml"/><Relationship Id="rId19" Type="http://schemas.openxmlformats.org/officeDocument/2006/relationships/slideLayout" Target="../slideLayouts/slideLayout79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slideLayout" Target="../slideLayouts/slideLayout7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1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83.xml"/><Relationship Id="rId21" Type="http://schemas.openxmlformats.org/officeDocument/2006/relationships/theme" Target="../theme/theme5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slideLayout" Target="../slideLayouts/slideLayout97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20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19" Type="http://schemas.openxmlformats.org/officeDocument/2006/relationships/slideLayout" Target="../slideLayouts/slideLayout99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595959"/>
                </a:solidFill>
              </a:defRPr>
            </a:lvl1pPr>
          </a:lstStyle>
          <a:p>
            <a:fld id="{268AC425-E6ED-41FB-BBB3-5995C1CAEC51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59595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8AA391E-0F68-4AD6-81CD-CD7F268DA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pitchFamily="-65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9pPr>
    </p:titleStyle>
    <p:bodyStyle>
      <a:lvl1pPr marL="228600" indent="-228600" algn="l" rtl="0" eaLnBrk="1" fontAlgn="base" hangingPunct="1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-65" charset="2"/>
        <a:buChar char="n"/>
        <a:defRPr sz="2000"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1pPr>
      <a:lvl2pPr marL="457200" indent="-228600" algn="l" rtl="0" eaLnBrk="1" fontAlgn="base" hangingPunct="1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-65" charset="2"/>
        <a:buChar char="n"/>
        <a:defRPr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2pPr>
      <a:lvl3pPr marL="6858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65" charset="2"/>
        <a:buChar char="n"/>
        <a:defRPr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3pPr>
      <a:lvl4pPr marL="914400" indent="-228600" algn="l" rtl="0" eaLnBrk="1" fontAlgn="base" hangingPunct="1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-65" charset="2"/>
        <a:buChar char="n"/>
        <a:defRPr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4pPr>
      <a:lvl5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65" charset="2"/>
        <a:buChar char="n"/>
        <a:defRPr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595959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59595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A9848EFE-8F96-4335-9DD6-2044D43FC6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  <p:sldLayoutId id="2147483710" r:id="rId17"/>
    <p:sldLayoutId id="2147483711" r:id="rId18"/>
    <p:sldLayoutId id="2147483712" r:id="rId19"/>
    <p:sldLayoutId id="2147483713" r:id="rId2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pitchFamily="-65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9pPr>
    </p:titleStyle>
    <p:bodyStyle>
      <a:lvl1pPr marL="228600" indent="-228600" algn="l" rtl="0" eaLnBrk="1" fontAlgn="base" hangingPunct="1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-65" charset="2"/>
        <a:buChar char="n"/>
        <a:defRPr sz="2000"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1pPr>
      <a:lvl2pPr marL="457200" indent="-228600" algn="l" rtl="0" eaLnBrk="1" fontAlgn="base" hangingPunct="1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-65" charset="2"/>
        <a:buChar char="n"/>
        <a:defRPr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2pPr>
      <a:lvl3pPr marL="6858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65" charset="2"/>
        <a:buChar char="n"/>
        <a:defRPr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3pPr>
      <a:lvl4pPr marL="914400" indent="-228600" algn="l" rtl="0" eaLnBrk="1" fontAlgn="base" hangingPunct="1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-65" charset="2"/>
        <a:buChar char="n"/>
        <a:defRPr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4pPr>
      <a:lvl5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65" charset="2"/>
        <a:buChar char="n"/>
        <a:defRPr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4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595959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59595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D9E2F4D-305F-483C-B466-3FC321DD84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  <p:sldLayoutId id="2147483732" r:id="rId18"/>
    <p:sldLayoutId id="2147483733" r:id="rId19"/>
    <p:sldLayoutId id="2147483734" r:id="rId2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pitchFamily="-65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9pPr>
    </p:titleStyle>
    <p:bodyStyle>
      <a:lvl1pPr marL="228600" indent="-228600" algn="l" rtl="0" eaLnBrk="1" fontAlgn="base" hangingPunct="1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-65" charset="2"/>
        <a:buChar char="n"/>
        <a:defRPr sz="2000"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1pPr>
      <a:lvl2pPr marL="457200" indent="-228600" algn="l" rtl="0" eaLnBrk="1" fontAlgn="base" hangingPunct="1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-65" charset="2"/>
        <a:buChar char="n"/>
        <a:defRPr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2pPr>
      <a:lvl3pPr marL="6858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65" charset="2"/>
        <a:buChar char="n"/>
        <a:defRPr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3pPr>
      <a:lvl4pPr marL="914400" indent="-228600" algn="l" rtl="0" eaLnBrk="1" fontAlgn="base" hangingPunct="1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-65" charset="2"/>
        <a:buChar char="n"/>
        <a:defRPr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4pPr>
      <a:lvl5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65" charset="2"/>
        <a:buChar char="n"/>
        <a:defRPr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55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595959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59595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821FD78-88CE-4188-8168-06ABA4C9B15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  <p:sldLayoutId id="2147483753" r:id="rId18"/>
    <p:sldLayoutId id="2147483754" r:id="rId19"/>
    <p:sldLayoutId id="2147483755" r:id="rId2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pitchFamily="-65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9pPr>
    </p:titleStyle>
    <p:bodyStyle>
      <a:lvl1pPr marL="228600" indent="-228600" algn="l" rtl="0" eaLnBrk="1" fontAlgn="base" hangingPunct="1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-65" charset="2"/>
        <a:buChar char="n"/>
        <a:defRPr sz="2000"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1pPr>
      <a:lvl2pPr marL="457200" indent="-228600" algn="l" rtl="0" eaLnBrk="1" fontAlgn="base" hangingPunct="1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-65" charset="2"/>
        <a:buChar char="n"/>
        <a:defRPr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2pPr>
      <a:lvl3pPr marL="6858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65" charset="2"/>
        <a:buChar char="n"/>
        <a:defRPr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3pPr>
      <a:lvl4pPr marL="914400" indent="-228600" algn="l" rtl="0" eaLnBrk="1" fontAlgn="base" hangingPunct="1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-65" charset="2"/>
        <a:buChar char="n"/>
        <a:defRPr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4pPr>
      <a:lvl5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65" charset="2"/>
        <a:buChar char="n"/>
        <a:defRPr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70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595959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59595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27947B2A-B8B6-4E44-A9F1-D28630B18C5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  <p:sldLayoutId id="2147483774" r:id="rId18"/>
    <p:sldLayoutId id="2147483775" r:id="rId19"/>
    <p:sldLayoutId id="2147483776" r:id="rId2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pitchFamily="-65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9pPr>
    </p:titleStyle>
    <p:bodyStyle>
      <a:lvl1pPr marL="228600" indent="-228600" algn="l" rtl="0" eaLnBrk="1" fontAlgn="base" hangingPunct="1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-65" charset="2"/>
        <a:buChar char="n"/>
        <a:defRPr sz="2000"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1pPr>
      <a:lvl2pPr marL="457200" indent="-228600" algn="l" rtl="0" eaLnBrk="1" fontAlgn="base" hangingPunct="1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-65" charset="2"/>
        <a:buChar char="n"/>
        <a:defRPr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2pPr>
      <a:lvl3pPr marL="6858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65" charset="2"/>
        <a:buChar char="n"/>
        <a:defRPr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3pPr>
      <a:lvl4pPr marL="914400" indent="-228600" algn="l" rtl="0" eaLnBrk="1" fontAlgn="base" hangingPunct="1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-65" charset="2"/>
        <a:buChar char="n"/>
        <a:defRPr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4pPr>
      <a:lvl5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65" charset="2"/>
        <a:buChar char="n"/>
        <a:defRPr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624668"/>
            <a:ext cx="8534400" cy="93345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Intervention in a </a:t>
            </a:r>
            <a:r>
              <a:rPr lang="en-US" sz="4400" b="1" dirty="0" smtClean="0"/>
              <a:t>Flash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Presented By: Karen Brown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381000" y="990600"/>
            <a:ext cx="3962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Evidence Based Practice University of Utah </a:t>
            </a:r>
            <a:endParaRPr lang="en-US" sz="28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81000" y="2438400"/>
            <a:ext cx="40386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65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+mn-cs"/>
              </a:rPr>
              <a:t>Training School Psychologists to be Experts in Evidence Based Practices for Tertiary Students with Serious Emotional Disturbance/Behavior Disorders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65" charset="2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ＭＳ Ｐゴシック" pitchFamily="-65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65" charset="2"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+mn-cs"/>
              </a:rPr>
              <a:t>US Office of Education 84.325K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65" charset="2"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ＭＳ Ｐゴシック" pitchFamily="-65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65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+mn-cs"/>
              </a:rPr>
              <a:t>H325K080308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65" charset="2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ＭＳ Ｐゴシック" pitchFamily="-65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65" charset="2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ＭＳ Ｐゴシック" pitchFamily="-65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65" charset="2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ＭＳ Ｐゴシック" pitchFamily="-65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effective: Incremental rehearsal</a:t>
            </a:r>
          </a:p>
          <a:p>
            <a:pPr lvl="1"/>
            <a:r>
              <a:rPr lang="en-US" dirty="0" smtClean="0"/>
              <a:t>Spaced repetition may aide in moving fact/word from short-term memory to long-term memory</a:t>
            </a:r>
          </a:p>
          <a:p>
            <a:r>
              <a:rPr lang="en-US" dirty="0" smtClean="0"/>
              <a:t>Most efficient: Traditional flash card drill</a:t>
            </a:r>
          </a:p>
          <a:p>
            <a:pPr lvl="1"/>
            <a:r>
              <a:rPr lang="en-US" dirty="0" smtClean="0"/>
              <a:t>Incremental rehearsal takes more time but does provide more opportunities to respond than traditional or </a:t>
            </a:r>
            <a:r>
              <a:rPr lang="en-US" dirty="0" err="1" smtClean="0"/>
              <a:t>interspersal</a:t>
            </a:r>
            <a:endParaRPr lang="en-US" dirty="0" smtClean="0"/>
          </a:p>
          <a:p>
            <a:r>
              <a:rPr lang="en-US" dirty="0" smtClean="0"/>
              <a:t>Teacher preferences: Traditional (time reasons)</a:t>
            </a:r>
          </a:p>
          <a:p>
            <a:r>
              <a:rPr lang="en-US" dirty="0" smtClean="0"/>
              <a:t>Student preferences: Traditional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Tier 2 Intervention: Traditional Flash Card Drill</a:t>
            </a:r>
          </a:p>
          <a:p>
            <a:r>
              <a:rPr lang="en-US" dirty="0" smtClean="0"/>
              <a:t>Tier 3 Intervention: Incremental Rehearsal</a:t>
            </a:r>
          </a:p>
          <a:p>
            <a:pPr lvl="1"/>
            <a:r>
              <a:rPr lang="en-US" dirty="0" smtClean="0"/>
              <a:t>If Tier 2 Traditional Flash Card Drill fails to produce retention of skills, if students need a more complete foundation of basic skills, or if students need more successes to maintain motivation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Set-Up Scenario #1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math fact intervention for use as a whole class/peer tutoring – Tier 1 or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Set-Up Scenario #1	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1534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Teacher group-administers a curriculum based measurement fact probe </a:t>
            </a:r>
            <a:r>
              <a:rPr lang="en-US" sz="2000" dirty="0" smtClean="0"/>
              <a:t>(2 of the same type best, i.e. 2 Multiplication Facts probes)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Teacher identifies, with student help grading if desired, known and unknown facts for each student </a:t>
            </a:r>
          </a:p>
          <a:p>
            <a:pPr marL="834390" lvl="1" indent="-514350"/>
            <a:r>
              <a:rPr lang="en-US" dirty="0" smtClean="0"/>
              <a:t>If using 2 probes, facts/words incorrect on </a:t>
            </a:r>
            <a:r>
              <a:rPr lang="en-US" u="sng" dirty="0" smtClean="0"/>
              <a:t>both</a:t>
            </a:r>
            <a:r>
              <a:rPr lang="en-US" dirty="0" smtClean="0"/>
              <a:t> are targets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flash card set for the traditional drill (10 unknowns) for each student using index cards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Train students to act as the “instructor”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Set-Up Scenario #1-Daily Plan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2514600" cy="3581400"/>
          </a:xfrm>
        </p:spPr>
        <p:txBody>
          <a:bodyPr>
            <a:normAutofit/>
          </a:bodyPr>
          <a:lstStyle/>
          <a:p>
            <a:r>
              <a:rPr lang="en-US" dirty="0" smtClean="0"/>
              <a:t>Make folders for each student</a:t>
            </a:r>
          </a:p>
          <a:p>
            <a:r>
              <a:rPr lang="en-US" dirty="0" smtClean="0"/>
              <a:t>Copy &amp; Grade probes if students are not</a:t>
            </a:r>
          </a:p>
          <a:p>
            <a:r>
              <a:rPr lang="en-US" dirty="0" smtClean="0"/>
              <a:t>Make flash card sets for students and place them in the folders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3200400" y="2438400"/>
            <a:ext cx="54864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Get folders and peer “instructors”</a:t>
            </a:r>
          </a:p>
          <a:p>
            <a:r>
              <a:rPr lang="en-US" dirty="0" smtClean="0"/>
              <a:t>Review the previous day’s set and pull out the facts that are not maintained (missed)</a:t>
            </a:r>
          </a:p>
          <a:p>
            <a:r>
              <a:rPr lang="en-US" dirty="0" smtClean="0"/>
              <a:t>Add unknown facts from folder until the set has 10 </a:t>
            </a:r>
          </a:p>
          <a:p>
            <a:r>
              <a:rPr lang="en-US" dirty="0" smtClean="0"/>
              <a:t>“Instruct” each other using the flash card set of 10 unknowns</a:t>
            </a:r>
          </a:p>
          <a:p>
            <a:r>
              <a:rPr lang="en-US" dirty="0" smtClean="0"/>
              <a:t>Teacher administers a 2 minute fact probe</a:t>
            </a:r>
          </a:p>
          <a:p>
            <a:r>
              <a:rPr lang="en-US" dirty="0" smtClean="0"/>
              <a:t>Students switch papers with peer to grade and circle </a:t>
            </a:r>
            <a:r>
              <a:rPr lang="en-US" dirty="0" err="1" smtClean="0"/>
              <a:t>incorrects</a:t>
            </a:r>
            <a:endParaRPr lang="en-US" dirty="0" smtClean="0"/>
          </a:p>
          <a:p>
            <a:r>
              <a:rPr lang="en-US" dirty="0" smtClean="0"/>
              <a:t>Students place the newly graded probes and cards back into the folders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2514600" cy="640080"/>
          </a:xfrm>
        </p:spPr>
        <p:txBody>
          <a:bodyPr/>
          <a:lstStyle/>
          <a:p>
            <a:r>
              <a:rPr lang="en-US" dirty="0" smtClean="0"/>
              <a:t>Teacher Prep Needed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3200400" y="1752600"/>
            <a:ext cx="5562600" cy="640080"/>
          </a:xfrm>
        </p:spPr>
        <p:txBody>
          <a:bodyPr>
            <a:normAutofit/>
          </a:bodyPr>
          <a:lstStyle/>
          <a:p>
            <a:r>
              <a:rPr lang="en-US" dirty="0" smtClean="0"/>
              <a:t>Class-wide Protocol – approximate time: 25 min.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</a:t>
            </a:r>
            <a:r>
              <a:rPr lang="en-US" dirty="0" smtClean="0"/>
              <a:t>Suggestions-Troubleshooting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Quickly make the new unknown flash cards for students when they hand in their folders</a:t>
            </a:r>
          </a:p>
          <a:p>
            <a:r>
              <a:rPr lang="en-US" dirty="0" smtClean="0"/>
              <a:t>Color code the flash cards, either paper or ink, as known or unknown</a:t>
            </a:r>
          </a:p>
          <a:p>
            <a:r>
              <a:rPr lang="en-US" dirty="0" smtClean="0"/>
              <a:t>Keep a sealable envelope for each student with their “maintained” cards to pull out as re-test items or as proofs of success (i.e. data)</a:t>
            </a:r>
          </a:p>
          <a:p>
            <a:r>
              <a:rPr lang="en-US" dirty="0" smtClean="0"/>
              <a:t>If the intervention seems organized and students are progressing at different rates, begin differentiating the probes between students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Suggestions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If this whole class format requires too much time…break it up	</a:t>
            </a:r>
          </a:p>
          <a:p>
            <a:pPr lvl="1"/>
            <a:r>
              <a:rPr lang="en-US" dirty="0" smtClean="0"/>
              <a:t>Monday: peer instruct entire set of flash cards</a:t>
            </a:r>
          </a:p>
          <a:p>
            <a:pPr lvl="1"/>
            <a:r>
              <a:rPr lang="en-US" dirty="0" smtClean="0"/>
              <a:t>Tuesday: review previous day’s set removing the missed facts – give 2 minute probe</a:t>
            </a:r>
          </a:p>
          <a:p>
            <a:pPr lvl="1"/>
            <a:r>
              <a:rPr lang="en-US" dirty="0" smtClean="0"/>
              <a:t>Wednesday: peer instruct entire set of flashcards using the non-maintained cards from Monday and new unknowns from Tuesday probe</a:t>
            </a:r>
          </a:p>
          <a:p>
            <a:pPr lvl="1"/>
            <a:r>
              <a:rPr lang="en-US" dirty="0" smtClean="0"/>
              <a:t>Thursday: review Wednesday’s set removing the missed facts – give 2 minute probe</a:t>
            </a:r>
          </a:p>
          <a:p>
            <a:pPr lvl="1"/>
            <a:r>
              <a:rPr lang="en-US" dirty="0" smtClean="0"/>
              <a:t>Friday: administer to the class the weekly grade level Progress Monitor probe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Set-Up Scenario #2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Reading fluency intervention for use as a small group – Tier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Set-Up Scenario #2	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Teacher or aide administers a list of high frequency words (Fry’s, </a:t>
            </a:r>
            <a:r>
              <a:rPr lang="en-US" dirty="0" err="1" smtClean="0"/>
              <a:t>Dolch</a:t>
            </a:r>
            <a:r>
              <a:rPr lang="en-US" dirty="0" smtClean="0"/>
              <a:t>, etc.) in segments of 10</a:t>
            </a:r>
          </a:p>
          <a:p>
            <a:pPr marL="834390" lvl="1" indent="-514350"/>
            <a:r>
              <a:rPr lang="en-US" sz="1700" dirty="0" smtClean="0"/>
              <a:t>Provide immediate feedback to students </a:t>
            </a:r>
          </a:p>
          <a:p>
            <a:pPr marL="834390" lvl="1" indent="-514350"/>
            <a:r>
              <a:rPr lang="en-US" sz="1700" dirty="0" smtClean="0"/>
              <a:t>Many list of these types of lists on www.literacyconnections.com/content/high-frequency-sight-words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Teacher identifies known and unknown words for student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flash card set for the incremental rehearsal (9 </a:t>
            </a:r>
            <a:r>
              <a:rPr lang="en-US" dirty="0" err="1" smtClean="0"/>
              <a:t>knowns</a:t>
            </a:r>
            <a:r>
              <a:rPr lang="en-US" dirty="0" smtClean="0"/>
              <a:t> and one unknown at a time) for student using index cards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Follow the protocol for the incremental rehearsal format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Set-Up Scenario #1-Daily Plan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2514600" cy="3581400"/>
          </a:xfrm>
        </p:spPr>
        <p:txBody>
          <a:bodyPr>
            <a:normAutofit/>
          </a:bodyPr>
          <a:lstStyle/>
          <a:p>
            <a:r>
              <a:rPr lang="en-US" dirty="0" smtClean="0"/>
              <a:t>Copy high-frequency word list </a:t>
            </a:r>
          </a:p>
          <a:p>
            <a:r>
              <a:rPr lang="en-US" dirty="0" smtClean="0"/>
              <a:t>Create folder for student(s) needing intervention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3200400" y="2438400"/>
            <a:ext cx="54864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Get folder with high-frequency word list and flash cards</a:t>
            </a:r>
          </a:p>
          <a:p>
            <a:r>
              <a:rPr lang="en-US" dirty="0" smtClean="0"/>
              <a:t>Review the previous day’s unknown set and pull out the words that are not maintained (missed)</a:t>
            </a:r>
          </a:p>
          <a:p>
            <a:r>
              <a:rPr lang="en-US" dirty="0" smtClean="0"/>
              <a:t>Student reads the high-frequency word list in increments of 10 words until they have a total of 5 unknowns (including non-maintained from previous day)</a:t>
            </a:r>
          </a:p>
          <a:p>
            <a:r>
              <a:rPr lang="en-US" dirty="0" smtClean="0"/>
              <a:t>Make new flash cards for those unknown words</a:t>
            </a:r>
          </a:p>
          <a:p>
            <a:r>
              <a:rPr lang="en-US" dirty="0" smtClean="0"/>
              <a:t>Incremental Rehearsal protocol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2514600" cy="640080"/>
          </a:xfrm>
        </p:spPr>
        <p:txBody>
          <a:bodyPr/>
          <a:lstStyle/>
          <a:p>
            <a:r>
              <a:rPr lang="en-US" dirty="0" smtClean="0"/>
              <a:t>Teacher Prep Needed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3200400" y="1752600"/>
            <a:ext cx="5562600" cy="640080"/>
          </a:xfrm>
        </p:spPr>
        <p:txBody>
          <a:bodyPr>
            <a:normAutofit/>
          </a:bodyPr>
          <a:lstStyle/>
          <a:p>
            <a:r>
              <a:rPr lang="en-US" dirty="0" smtClean="0"/>
              <a:t>Tier 3/1:1 Protocol – approximate time: 15 min.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Interventions in a </a:t>
            </a:r>
            <a:r>
              <a:rPr lang="en-US" b="1" dirty="0" smtClean="0"/>
              <a:t>Flash-</a:t>
            </a:r>
            <a:r>
              <a:rPr lang="en-US" dirty="0" smtClean="0"/>
              <a:t>What Is It &amp; Who Is It For?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strategy to use with students struggling to acquire or retain a skill such as math facts, reading sight words, or spelling</a:t>
            </a:r>
          </a:p>
          <a:p>
            <a:r>
              <a:rPr lang="en-US" dirty="0" smtClean="0"/>
              <a:t>One-on-One Format</a:t>
            </a:r>
          </a:p>
          <a:p>
            <a:r>
              <a:rPr lang="en-US" dirty="0" smtClean="0"/>
              <a:t>Can be used as a Tier 2 or Tier 3 intervention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</a:t>
            </a:r>
            <a:r>
              <a:rPr lang="en-US" dirty="0" smtClean="0"/>
              <a:t>Suggestions-Troubleshooting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Keep one laminated version of the high-frequency list for student to read off of each time</a:t>
            </a:r>
          </a:p>
          <a:p>
            <a:r>
              <a:rPr lang="en-US" dirty="0" smtClean="0"/>
              <a:t>Keep a table with the high-frequency words for instructor use – check off with dates the words missed</a:t>
            </a:r>
          </a:p>
          <a:p>
            <a:r>
              <a:rPr lang="en-US" dirty="0" smtClean="0"/>
              <a:t>Color code the flash cards, either paper or ink, as known or unknown</a:t>
            </a:r>
          </a:p>
          <a:p>
            <a:r>
              <a:rPr lang="en-US" dirty="0" smtClean="0"/>
              <a:t>Keep a sealable envelope for each student with their “maintained” cards to pull out as re-test items or as proofs of success (i.e. data)</a:t>
            </a:r>
          </a:p>
          <a:p>
            <a:r>
              <a:rPr lang="en-US" dirty="0" smtClean="0"/>
              <a:t>Use word lists such as </a:t>
            </a:r>
            <a:r>
              <a:rPr lang="en-US" u="sng" dirty="0" smtClean="0"/>
              <a:t>The Reading Teacher’s Book of Lists</a:t>
            </a:r>
            <a:r>
              <a:rPr lang="en-US" dirty="0" smtClean="0"/>
              <a:t>, 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with students that struggle reading content related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Burns, M. (2005).  Using Incremental Rehearsal to Increase Fluency of Single-Digit Multiplication Facts with Children Identified as Learning Disabled in Mathematics Computation.  </a:t>
            </a:r>
            <a:r>
              <a:rPr lang="en-US" i="1" dirty="0" smtClean="0"/>
              <a:t>Education and Treatment of Children, 28</a:t>
            </a:r>
            <a:r>
              <a:rPr lang="en-US" dirty="0" smtClean="0"/>
              <a:t>, 237-249.</a:t>
            </a:r>
          </a:p>
          <a:p>
            <a:r>
              <a:rPr lang="en-US" dirty="0" smtClean="0"/>
              <a:t>Burns, M. (2009).  </a:t>
            </a:r>
            <a:r>
              <a:rPr lang="en-US" dirty="0" err="1" smtClean="0"/>
              <a:t>Interspersal</a:t>
            </a:r>
            <a:r>
              <a:rPr lang="en-US" dirty="0" smtClean="0"/>
              <a:t> Technique and Behavioral Momentum for Reading Word Lists.  </a:t>
            </a:r>
            <a:r>
              <a:rPr lang="en-US" i="1" dirty="0" smtClean="0"/>
              <a:t>School </a:t>
            </a:r>
            <a:r>
              <a:rPr lang="en-US" i="1" smtClean="0"/>
              <a:t>Psychology Review</a:t>
            </a:r>
            <a:r>
              <a:rPr lang="en-US" smtClean="0"/>
              <a:t>, </a:t>
            </a:r>
            <a:r>
              <a:rPr lang="en-US" i="1" smtClean="0"/>
              <a:t>38</a:t>
            </a:r>
            <a:r>
              <a:rPr lang="en-US" smtClean="0"/>
              <a:t>, 428-434.  </a:t>
            </a:r>
            <a:endParaRPr lang="en-US" dirty="0" smtClean="0"/>
          </a:p>
          <a:p>
            <a:r>
              <a:rPr lang="en-US" dirty="0" smtClean="0"/>
              <a:t>Cates, G., Skinner, C., Watson, T., Meadows, T., Weaver, A., &amp; Jackson, B.  (2003).  Instructional Effectiveness and Instructional Efficiency as Considerations for Data-Based Decision Making: An Evaluation of Interspersing Procedures.</a:t>
            </a:r>
            <a:r>
              <a:rPr lang="en-US" i="1" dirty="0" smtClean="0"/>
              <a:t>  School Psychology Review, 32, </a:t>
            </a:r>
            <a:r>
              <a:rPr lang="en-US" dirty="0" smtClean="0"/>
              <a:t>601-616.</a:t>
            </a:r>
          </a:p>
          <a:p>
            <a:r>
              <a:rPr lang="en-US" dirty="0" err="1" smtClean="0"/>
              <a:t>MacQuarrie</a:t>
            </a:r>
            <a:r>
              <a:rPr lang="en-US" dirty="0" smtClean="0"/>
              <a:t>, L., Tucker, J., Burns, M. &amp; Hartman, B. (2002).  Comparison of Retention Rates Using Traditional, Drill Sandwich, and Incremental Rehearsal Flash Card Methods.  </a:t>
            </a:r>
            <a:r>
              <a:rPr lang="en-US" i="1" dirty="0" smtClean="0"/>
              <a:t>School Psychology Review, 31, </a:t>
            </a:r>
            <a:r>
              <a:rPr lang="en-US" dirty="0" smtClean="0"/>
              <a:t>584-595.</a:t>
            </a:r>
          </a:p>
          <a:p>
            <a:r>
              <a:rPr lang="en-US" dirty="0" err="1" smtClean="0"/>
              <a:t>Nist</a:t>
            </a:r>
            <a:r>
              <a:rPr lang="en-US" dirty="0" smtClean="0"/>
              <a:t>, L. &amp; Joseph, L. (2008).  Effectiveness and Efficiency of Flashcard Drill Instructional Methods on Urban First-Graders’ Word Recognition, Acquisition, Maintenance, and Generalization.  </a:t>
            </a:r>
            <a:r>
              <a:rPr lang="en-US" i="1" dirty="0" smtClean="0"/>
              <a:t>School Psychology Review, 37, </a:t>
            </a:r>
            <a:r>
              <a:rPr lang="en-US" dirty="0" smtClean="0"/>
              <a:t>294-308.</a:t>
            </a:r>
          </a:p>
          <a:p>
            <a:r>
              <a:rPr lang="en-US" dirty="0" err="1" smtClean="0"/>
              <a:t>Torgenson</a:t>
            </a:r>
            <a:r>
              <a:rPr lang="en-US" dirty="0" smtClean="0"/>
              <a:t>, J. (2004).  Preventing Early Reading Failure.  </a:t>
            </a:r>
            <a:r>
              <a:rPr lang="en-US" i="1" dirty="0" smtClean="0"/>
              <a:t>American Educator, 28.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228600" y="304800"/>
            <a:ext cx="8915400" cy="6248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/>
              <a:t>Class-wide Math Fact Intervention Procedure</a:t>
            </a:r>
          </a:p>
          <a:p>
            <a:pPr>
              <a:buNone/>
            </a:pPr>
            <a:r>
              <a:rPr lang="en-US" sz="1600" dirty="0" smtClean="0"/>
              <a:t>_________Get folders and partner</a:t>
            </a:r>
          </a:p>
          <a:p>
            <a:pPr>
              <a:buNone/>
            </a:pPr>
            <a:r>
              <a:rPr lang="en-US" sz="1600" dirty="0" smtClean="0"/>
              <a:t>_________Review Partner 1’s flash card set from yesterday and keep the </a:t>
            </a:r>
            <a:r>
              <a:rPr lang="en-US" sz="1600" dirty="0" err="1" smtClean="0"/>
              <a:t>incorrects</a:t>
            </a:r>
            <a:r>
              <a:rPr lang="en-US" sz="1600" dirty="0" smtClean="0"/>
              <a:t> in a pile</a:t>
            </a:r>
          </a:p>
          <a:p>
            <a:pPr>
              <a:buNone/>
            </a:pPr>
            <a:r>
              <a:rPr lang="en-US" sz="1600" dirty="0" smtClean="0"/>
              <a:t>_________Review Partner 2’s flash card set from yesterday and keep the </a:t>
            </a:r>
            <a:r>
              <a:rPr lang="en-US" sz="1600" dirty="0" err="1" smtClean="0"/>
              <a:t>incorrects</a:t>
            </a:r>
            <a:r>
              <a:rPr lang="en-US" sz="1600" dirty="0" smtClean="0"/>
              <a:t> in a pile</a:t>
            </a:r>
          </a:p>
          <a:p>
            <a:pPr>
              <a:buNone/>
            </a:pPr>
            <a:r>
              <a:rPr lang="en-US" sz="1600" dirty="0" smtClean="0"/>
              <a:t>_________Use Partner 1’s </a:t>
            </a:r>
            <a:r>
              <a:rPr lang="en-US" sz="1600" dirty="0" err="1" smtClean="0"/>
              <a:t>incorrects</a:t>
            </a:r>
            <a:r>
              <a:rPr lang="en-US" sz="1600" dirty="0" smtClean="0"/>
              <a:t> from the review and add new unknowns until their set equals 10 total</a:t>
            </a:r>
          </a:p>
          <a:p>
            <a:pPr>
              <a:buNone/>
            </a:pPr>
            <a:r>
              <a:rPr lang="en-US" sz="1600" dirty="0" smtClean="0"/>
              <a:t>_________”Instruct” Partner 1 through their set of flash cards making sure they say the fact, then the answer and giving them immediate feedback if they are incorrect.</a:t>
            </a:r>
          </a:p>
          <a:p>
            <a:pPr>
              <a:buNone/>
            </a:pPr>
            <a:r>
              <a:rPr lang="en-US" sz="1600" dirty="0" smtClean="0"/>
              <a:t>_________Use Partner 2’s </a:t>
            </a:r>
            <a:r>
              <a:rPr lang="en-US" sz="1600" dirty="0" err="1" smtClean="0"/>
              <a:t>incorrects</a:t>
            </a:r>
            <a:r>
              <a:rPr lang="en-US" sz="1600" dirty="0" smtClean="0"/>
              <a:t> from the review and add new unknowns until their set equals 10 total</a:t>
            </a:r>
          </a:p>
          <a:p>
            <a:pPr>
              <a:buNone/>
            </a:pPr>
            <a:r>
              <a:rPr lang="en-US" sz="1600" dirty="0" smtClean="0"/>
              <a:t>_________”Instruct” Partner 2 through their set of flash cards making sure they say the fact, then the answer and giving them immediate feedback if they are incorrect.</a:t>
            </a:r>
          </a:p>
          <a:p>
            <a:pPr>
              <a:buNone/>
            </a:pPr>
            <a:r>
              <a:rPr lang="en-US" sz="1600" dirty="0" smtClean="0"/>
              <a:t>_________Repeat flash card set as many times as possible before the teacher stops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09600" y="304800"/>
            <a:ext cx="8534400" cy="62484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3600" dirty="0" smtClean="0"/>
              <a:t>1:1 Reading Fluency Intervention</a:t>
            </a:r>
          </a:p>
          <a:p>
            <a:pPr>
              <a:buNone/>
            </a:pPr>
            <a:r>
              <a:rPr lang="en-US" sz="3600" dirty="0" smtClean="0"/>
              <a:t>_________Get folder</a:t>
            </a:r>
          </a:p>
          <a:p>
            <a:pPr>
              <a:buNone/>
            </a:pPr>
            <a:r>
              <a:rPr lang="en-US" sz="3600" dirty="0" smtClean="0"/>
              <a:t>_________Review flash card set from yesterday and keep the </a:t>
            </a:r>
            <a:r>
              <a:rPr lang="en-US" sz="3600" dirty="0" err="1" smtClean="0"/>
              <a:t>incorrects</a:t>
            </a:r>
            <a:r>
              <a:rPr lang="en-US" sz="3600" dirty="0" smtClean="0"/>
              <a:t> in a pile</a:t>
            </a:r>
          </a:p>
          <a:p>
            <a:pPr>
              <a:buNone/>
            </a:pPr>
            <a:r>
              <a:rPr lang="en-US" sz="3600" dirty="0" smtClean="0"/>
              <a:t>_________Mark student’s incorrect words read aloud from the high-frequency list (student starts at the beginning of the list each day) – reading sets of 10 words at a time</a:t>
            </a:r>
          </a:p>
          <a:p>
            <a:pPr>
              <a:buNone/>
            </a:pPr>
            <a:r>
              <a:rPr lang="en-US" sz="3600" dirty="0" smtClean="0"/>
              <a:t>_________Make flash cards for the new unknown words</a:t>
            </a:r>
          </a:p>
          <a:p>
            <a:pPr>
              <a:buNone/>
            </a:pPr>
            <a:r>
              <a:rPr lang="en-US" sz="3600" dirty="0" smtClean="0"/>
              <a:t>_________Use </a:t>
            </a:r>
            <a:r>
              <a:rPr lang="en-US" sz="3600" dirty="0" err="1" smtClean="0"/>
              <a:t>incorrects</a:t>
            </a:r>
            <a:r>
              <a:rPr lang="en-US" sz="3600" dirty="0" smtClean="0"/>
              <a:t>, starting with yesterday’s, as U in the incremental rehearsal procedure (5 total)</a:t>
            </a:r>
          </a:p>
          <a:p>
            <a:pPr lvl="2">
              <a:buNone/>
            </a:pPr>
            <a:r>
              <a:rPr lang="en-US" sz="3600" dirty="0" smtClean="0"/>
              <a:t>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Unknown – 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Known</a:t>
            </a:r>
          </a:p>
          <a:p>
            <a:pPr lvl="2">
              <a:buNone/>
            </a:pPr>
            <a:r>
              <a:rPr lang="en-US" sz="3600" dirty="0" smtClean="0"/>
              <a:t>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Unknown – 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K –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K</a:t>
            </a:r>
          </a:p>
          <a:p>
            <a:pPr lvl="2">
              <a:buNone/>
            </a:pPr>
            <a:r>
              <a:rPr lang="en-US" sz="3600" dirty="0" smtClean="0"/>
              <a:t>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Unknown – 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K –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K – 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K</a:t>
            </a:r>
          </a:p>
          <a:p>
            <a:pPr lvl="2">
              <a:buNone/>
            </a:pPr>
            <a:r>
              <a:rPr lang="en-US" sz="3600" dirty="0" smtClean="0"/>
              <a:t>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Unknown – 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K –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K – 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K – 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K</a:t>
            </a:r>
          </a:p>
          <a:p>
            <a:pPr lvl="2">
              <a:buNone/>
            </a:pPr>
            <a:r>
              <a:rPr lang="en-US" sz="3600" dirty="0" smtClean="0"/>
              <a:t>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Unknown – 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K –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K – 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K – 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K – 5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K</a:t>
            </a:r>
          </a:p>
          <a:p>
            <a:pPr lvl="2">
              <a:buNone/>
            </a:pPr>
            <a:r>
              <a:rPr lang="en-US" sz="3600" dirty="0" smtClean="0"/>
              <a:t>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Unknown – 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K –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K – 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K - 4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K – 5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K -6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K</a:t>
            </a:r>
          </a:p>
          <a:p>
            <a:pPr lvl="2">
              <a:buNone/>
            </a:pPr>
            <a:r>
              <a:rPr lang="en-US" sz="3600" dirty="0" smtClean="0"/>
              <a:t>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Unknown – 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K –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K – 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K - 4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K – 5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K -6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K– 7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K</a:t>
            </a:r>
          </a:p>
          <a:p>
            <a:pPr lvl="2">
              <a:buNone/>
            </a:pPr>
            <a:r>
              <a:rPr lang="en-US" sz="3600" dirty="0" smtClean="0"/>
              <a:t>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Unknown – 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K –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K – 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K - 4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K – 5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K -6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K – 7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K – 8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K</a:t>
            </a:r>
          </a:p>
          <a:p>
            <a:pPr lvl="2">
              <a:buNone/>
            </a:pPr>
            <a:r>
              <a:rPr lang="en-US" sz="3600" dirty="0" smtClean="0"/>
              <a:t>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Unknown – 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K–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K– 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K- 4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K– 5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K-6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K– 7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K– 8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K– 9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K</a:t>
            </a:r>
          </a:p>
          <a:p>
            <a:pPr lvl="2">
              <a:buNone/>
            </a:pPr>
            <a:r>
              <a:rPr lang="en-US" sz="3600" dirty="0" smtClean="0"/>
              <a:t>Move 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Unknown to 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Known position – Remove 9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Known – add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Unknown</a:t>
            </a:r>
          </a:p>
          <a:p>
            <a:pPr>
              <a:buNone/>
            </a:pPr>
            <a:r>
              <a:rPr lang="en-US" sz="3600" dirty="0" smtClean="0"/>
              <a:t>_________Continue adding unknowns, up to 5, until student begins missing them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and Evidenced Based Practice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Basic, foundational skills must be acquired prior to more complex concepts and higher order thinking skills</a:t>
            </a:r>
          </a:p>
          <a:p>
            <a:r>
              <a:rPr lang="en-US" dirty="0" smtClean="0"/>
              <a:t>Students who do not have automaticity in their basic skills struggle to stay “on grade level” and maintain interest</a:t>
            </a:r>
          </a:p>
          <a:p>
            <a:r>
              <a:rPr lang="en-US" dirty="0" smtClean="0"/>
              <a:t>Failure to attain these basic skills negatively effects overall academic competency</a:t>
            </a:r>
          </a:p>
          <a:p>
            <a:pPr lvl="1"/>
            <a:r>
              <a:rPr lang="en-US" dirty="0" smtClean="0"/>
              <a:t>Math: basic skills include operational facts</a:t>
            </a:r>
          </a:p>
          <a:p>
            <a:pPr lvl="1"/>
            <a:r>
              <a:rPr lang="en-US" dirty="0" smtClean="0"/>
              <a:t>Reading: basic skills include phonemic awareness and sight words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and Evidenced Based </a:t>
            </a:r>
            <a:r>
              <a:rPr lang="en-US" dirty="0" smtClean="0"/>
              <a:t>Practice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556500" cy="4572000"/>
          </a:xfrm>
        </p:spPr>
        <p:txBody>
          <a:bodyPr/>
          <a:lstStyle/>
          <a:p>
            <a:r>
              <a:rPr lang="en-US" dirty="0" smtClean="0"/>
              <a:t>Research has shown that instructional interventions must be:</a:t>
            </a:r>
          </a:p>
          <a:p>
            <a:pPr lvl="1"/>
            <a:r>
              <a:rPr lang="en-US" dirty="0" smtClean="0"/>
              <a:t>Targeted </a:t>
            </a:r>
            <a:r>
              <a:rPr lang="en-US" dirty="0" smtClean="0"/>
              <a:t>skills</a:t>
            </a:r>
          </a:p>
          <a:p>
            <a:pPr lvl="1"/>
            <a:r>
              <a:rPr lang="en-US" dirty="0" smtClean="0"/>
              <a:t>Explicitly taught</a:t>
            </a:r>
          </a:p>
          <a:p>
            <a:pPr lvl="1"/>
            <a:r>
              <a:rPr lang="en-US" dirty="0" smtClean="0"/>
              <a:t>Appropriate level of instruction and challenge</a:t>
            </a:r>
          </a:p>
          <a:p>
            <a:pPr lvl="1"/>
            <a:r>
              <a:rPr lang="en-US" dirty="0" smtClean="0"/>
              <a:t>High opportunities to respond</a:t>
            </a:r>
          </a:p>
          <a:p>
            <a:pPr lvl="1"/>
            <a:r>
              <a:rPr lang="en-US" dirty="0" smtClean="0"/>
              <a:t>Immediate feedback </a:t>
            </a:r>
            <a:r>
              <a:rPr lang="en-US" dirty="0" smtClean="0"/>
              <a:t>given</a:t>
            </a:r>
          </a:p>
          <a:p>
            <a:r>
              <a:rPr lang="en-US" dirty="0" smtClean="0"/>
              <a:t>Using flash cards to increase student’s automaticity </a:t>
            </a:r>
            <a:r>
              <a:rPr lang="en-US" dirty="0" smtClean="0"/>
              <a:t>incorporates the above needs and has </a:t>
            </a:r>
            <a:r>
              <a:rPr lang="en-US" dirty="0" smtClean="0"/>
              <a:t>been shown effective with</a:t>
            </a:r>
          </a:p>
          <a:p>
            <a:pPr lvl="1"/>
            <a:r>
              <a:rPr lang="en-US" dirty="0" smtClean="0"/>
              <a:t>Struggling readers to improve sight word fluency</a:t>
            </a:r>
          </a:p>
          <a:p>
            <a:pPr lvl="1"/>
            <a:r>
              <a:rPr lang="en-US" dirty="0" smtClean="0"/>
              <a:t>Basic math facts</a:t>
            </a:r>
          </a:p>
          <a:p>
            <a:pPr lvl="1"/>
            <a:r>
              <a:rPr lang="en-US" dirty="0" smtClean="0"/>
              <a:t>General education and Special Education populations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 to the Educator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dirty="0" smtClean="0"/>
              <a:t>nexpensive to use and can be developed quickly and as feedback is given for student response</a:t>
            </a:r>
          </a:p>
          <a:p>
            <a:r>
              <a:rPr lang="en-US" dirty="0" smtClean="0"/>
              <a:t>Keep easy data using the cards developed </a:t>
            </a:r>
          </a:p>
          <a:p>
            <a:r>
              <a:rPr lang="en-US" dirty="0" smtClean="0"/>
              <a:t>Limited materials</a:t>
            </a:r>
          </a:p>
          <a:p>
            <a:pPr lvl="1"/>
            <a:r>
              <a:rPr lang="en-US" dirty="0" smtClean="0"/>
              <a:t>Index or note cards</a:t>
            </a:r>
          </a:p>
          <a:p>
            <a:pPr lvl="1"/>
            <a:r>
              <a:rPr lang="en-US" dirty="0" smtClean="0"/>
              <a:t>Folder </a:t>
            </a:r>
          </a:p>
          <a:p>
            <a:pPr lvl="1"/>
            <a:r>
              <a:rPr lang="en-US" dirty="0" smtClean="0"/>
              <a:t>Markers</a:t>
            </a:r>
          </a:p>
          <a:p>
            <a:pPr lvl="1"/>
            <a:r>
              <a:rPr lang="en-US" dirty="0" smtClean="0"/>
              <a:t>Checklist</a:t>
            </a:r>
            <a:endParaRPr lang="en-US" dirty="0" smtClean="0"/>
          </a:p>
          <a:p>
            <a:r>
              <a:rPr lang="en-US" dirty="0" smtClean="0"/>
              <a:t>3 types to choose from 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Flash Card Drill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100% unknown facts/words</a:t>
            </a:r>
          </a:p>
          <a:p>
            <a:r>
              <a:rPr lang="en-US" dirty="0" smtClean="0"/>
              <a:t>Procedure:</a:t>
            </a:r>
          </a:p>
          <a:p>
            <a:pPr lvl="1"/>
            <a:r>
              <a:rPr lang="en-US" dirty="0" smtClean="0"/>
              <a:t>Set of cards shown to student one at a time with instructor giving correct answer and student repeating fact/word and answer</a:t>
            </a:r>
          </a:p>
          <a:p>
            <a:pPr lvl="1"/>
            <a:r>
              <a:rPr lang="en-US" dirty="0" smtClean="0"/>
              <a:t>Set of cards shown again with student responding</a:t>
            </a:r>
          </a:p>
          <a:p>
            <a:pPr lvl="2"/>
            <a:r>
              <a:rPr lang="en-US" dirty="0" smtClean="0"/>
              <a:t>Correct response: acknowledge with positive feedback</a:t>
            </a:r>
          </a:p>
          <a:p>
            <a:pPr lvl="2"/>
            <a:r>
              <a:rPr lang="en-US" dirty="0" smtClean="0"/>
              <a:t>Incorrect response: overcorrection and immediate feedback</a:t>
            </a:r>
          </a:p>
          <a:p>
            <a:pPr lvl="1"/>
            <a:r>
              <a:rPr lang="en-US" dirty="0" smtClean="0"/>
              <a:t>Set repetition based on time and student achievement (8 trials typical)</a:t>
            </a:r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78952" cy="990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Interspersal</a:t>
            </a:r>
            <a:r>
              <a:rPr lang="en-US" dirty="0" smtClean="0"/>
              <a:t> Training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Drill Sandwich)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Typically 30% unknown to 70% known facts/words</a:t>
            </a:r>
          </a:p>
          <a:p>
            <a:r>
              <a:rPr lang="en-US" dirty="0" smtClean="0"/>
              <a:t>Procedure:</a:t>
            </a:r>
          </a:p>
          <a:p>
            <a:pPr lvl="1"/>
            <a:r>
              <a:rPr lang="en-US" dirty="0" smtClean="0"/>
              <a:t>Unknown facts/words read and answered by instructor with student repetition</a:t>
            </a:r>
          </a:p>
          <a:p>
            <a:pPr lvl="1"/>
            <a:r>
              <a:rPr lang="en-US" dirty="0" smtClean="0"/>
              <a:t>Intersperse the unknowns with the </a:t>
            </a:r>
            <a:r>
              <a:rPr lang="en-US" dirty="0" err="1" smtClean="0"/>
              <a:t>knowns</a:t>
            </a:r>
            <a:r>
              <a:rPr lang="en-US" dirty="0" smtClean="0"/>
              <a:t> in an order such as</a:t>
            </a:r>
          </a:p>
          <a:p>
            <a:pPr lvl="2"/>
            <a:r>
              <a:rPr lang="en-US" dirty="0" smtClean="0"/>
              <a:t>K</a:t>
            </a:r>
            <a:r>
              <a:rPr lang="en-US" sz="1200" dirty="0" smtClean="0"/>
              <a:t>1</a:t>
            </a:r>
            <a:r>
              <a:rPr lang="en-US" dirty="0" smtClean="0"/>
              <a:t>-U</a:t>
            </a:r>
            <a:r>
              <a:rPr lang="en-US" sz="1200" dirty="0" smtClean="0"/>
              <a:t>1</a:t>
            </a:r>
            <a:r>
              <a:rPr lang="en-US" dirty="0" smtClean="0"/>
              <a:t>-U</a:t>
            </a:r>
            <a:r>
              <a:rPr lang="en-US" sz="1200" dirty="0" smtClean="0"/>
              <a:t>2</a:t>
            </a:r>
            <a:r>
              <a:rPr lang="en-US" dirty="0" smtClean="0"/>
              <a:t>-U</a:t>
            </a:r>
            <a:r>
              <a:rPr lang="en-US" sz="1200" dirty="0" smtClean="0"/>
              <a:t>3</a:t>
            </a:r>
            <a:r>
              <a:rPr lang="en-US" dirty="0" smtClean="0"/>
              <a:t>-K</a:t>
            </a:r>
            <a:r>
              <a:rPr lang="en-US" sz="1200" dirty="0" smtClean="0"/>
              <a:t>2</a:t>
            </a:r>
            <a:r>
              <a:rPr lang="en-US" dirty="0" smtClean="0"/>
              <a:t>-U</a:t>
            </a:r>
            <a:r>
              <a:rPr lang="en-US" sz="1200" dirty="0" smtClean="0"/>
              <a:t>4</a:t>
            </a:r>
            <a:r>
              <a:rPr lang="en-US" dirty="0" smtClean="0"/>
              <a:t>-U</a:t>
            </a:r>
            <a:r>
              <a:rPr lang="en-US" sz="1200" dirty="0" smtClean="0"/>
              <a:t>5</a:t>
            </a:r>
            <a:r>
              <a:rPr lang="en-US" dirty="0" smtClean="0"/>
              <a:t>-U</a:t>
            </a:r>
            <a:r>
              <a:rPr lang="en-US" sz="1200" dirty="0" smtClean="0"/>
              <a:t>6</a:t>
            </a:r>
            <a:r>
              <a:rPr lang="en-US" dirty="0" smtClean="0"/>
              <a:t>-K</a:t>
            </a:r>
            <a:r>
              <a:rPr lang="en-US" sz="1200" dirty="0" smtClean="0"/>
              <a:t>3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Set repetition based on time and student achievement (8 trials typical)</a:t>
            </a:r>
          </a:p>
          <a:p>
            <a:pPr lvl="2"/>
            <a:r>
              <a:rPr lang="en-US" dirty="0" smtClean="0"/>
              <a:t>Correct response: acknowledge with positive feedback</a:t>
            </a:r>
          </a:p>
          <a:p>
            <a:pPr lvl="2"/>
            <a:r>
              <a:rPr lang="en-US" dirty="0" smtClean="0"/>
              <a:t>Incorrect response: overcorrection and immediate feedback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Rehearsal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10% unknown to 90% known</a:t>
            </a:r>
          </a:p>
          <a:p>
            <a:r>
              <a:rPr lang="en-US" dirty="0" smtClean="0"/>
              <a:t>Procedure:</a:t>
            </a:r>
          </a:p>
          <a:p>
            <a:pPr lvl="1"/>
            <a:r>
              <a:rPr lang="en-US" dirty="0" smtClean="0"/>
              <a:t>Unknown fact/word read and answered by instructor with student repetition</a:t>
            </a:r>
          </a:p>
          <a:p>
            <a:pPr lvl="1"/>
            <a:r>
              <a:rPr lang="en-US" dirty="0" smtClean="0"/>
              <a:t>Rehearse the unknown with the </a:t>
            </a:r>
            <a:r>
              <a:rPr lang="en-US" dirty="0" err="1" smtClean="0"/>
              <a:t>knowns</a:t>
            </a:r>
            <a:r>
              <a:rPr lang="en-US" dirty="0" smtClean="0"/>
              <a:t> in specific order</a:t>
            </a:r>
          </a:p>
          <a:p>
            <a:pPr lvl="1"/>
            <a:r>
              <a:rPr lang="en-US" dirty="0" smtClean="0"/>
              <a:t>Repeat set with each targeted fact/word moving 1</a:t>
            </a:r>
            <a:r>
              <a:rPr lang="en-US" baseline="30000" dirty="0" smtClean="0"/>
              <a:t>st</a:t>
            </a:r>
            <a:r>
              <a:rPr lang="en-US" dirty="0" smtClean="0"/>
              <a:t> unknown to the 1</a:t>
            </a:r>
            <a:r>
              <a:rPr lang="en-US" baseline="30000" dirty="0" smtClean="0"/>
              <a:t>st</a:t>
            </a:r>
            <a:r>
              <a:rPr lang="en-US" dirty="0" smtClean="0"/>
              <a:t> known position and removing the 9</a:t>
            </a:r>
            <a:r>
              <a:rPr lang="en-US" baseline="30000" dirty="0" smtClean="0"/>
              <a:t>th</a:t>
            </a:r>
            <a:r>
              <a:rPr lang="en-US" dirty="0" smtClean="0"/>
              <a:t> known </a:t>
            </a:r>
          </a:p>
          <a:p>
            <a:pPr lvl="2"/>
            <a:r>
              <a:rPr lang="en-US" dirty="0" smtClean="0"/>
              <a:t>Correct response: acknowledge with positive feedback</a:t>
            </a:r>
          </a:p>
          <a:p>
            <a:pPr lvl="2"/>
            <a:r>
              <a:rPr lang="en-US" dirty="0" smtClean="0"/>
              <a:t>Incorrect response: overcorrection and immediate feedback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78952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Procedure for Incremental Rehearsal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495800"/>
          </a:xfrm>
        </p:spPr>
        <p:txBody>
          <a:bodyPr>
            <a:normAutofit lnSpcReduction="10000"/>
          </a:bodyPr>
          <a:lstStyle/>
          <a:p>
            <a:pPr marL="32004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2200" dirty="0" smtClean="0"/>
              <a:t>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Unknown – 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Known</a:t>
            </a:r>
          </a:p>
          <a:p>
            <a:pPr marL="32004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2200" dirty="0" smtClean="0"/>
              <a:t>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Unknown – 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K –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K</a:t>
            </a:r>
          </a:p>
          <a:p>
            <a:pPr marL="32004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2200" dirty="0" smtClean="0"/>
              <a:t>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Unknown – 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K –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K – 3</a:t>
            </a:r>
            <a:r>
              <a:rPr lang="en-US" sz="2200" baseline="30000" dirty="0" smtClean="0"/>
              <a:t>rd</a:t>
            </a:r>
            <a:r>
              <a:rPr lang="en-US" sz="2200" dirty="0" smtClean="0"/>
              <a:t> K</a:t>
            </a:r>
          </a:p>
          <a:p>
            <a:pPr marL="32004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2200" dirty="0" smtClean="0"/>
              <a:t>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Unknown – 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K –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K – 3</a:t>
            </a:r>
            <a:r>
              <a:rPr lang="en-US" sz="2200" baseline="30000" dirty="0" smtClean="0"/>
              <a:t>rd</a:t>
            </a:r>
            <a:r>
              <a:rPr lang="en-US" sz="2200" dirty="0" smtClean="0"/>
              <a:t> K – 4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K</a:t>
            </a:r>
          </a:p>
          <a:p>
            <a:pPr marL="32004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2200" dirty="0" smtClean="0"/>
              <a:t>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Unknown – 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K –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K – 3</a:t>
            </a:r>
            <a:r>
              <a:rPr lang="en-US" sz="2200" baseline="30000" dirty="0" smtClean="0"/>
              <a:t>rd</a:t>
            </a:r>
            <a:r>
              <a:rPr lang="en-US" sz="2200" dirty="0" smtClean="0"/>
              <a:t> K – 4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K – 5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K</a:t>
            </a:r>
          </a:p>
          <a:p>
            <a:pPr marL="32004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2200" dirty="0" smtClean="0"/>
              <a:t>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Unknown – 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K –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K – 3</a:t>
            </a:r>
            <a:r>
              <a:rPr lang="en-US" sz="2200" baseline="30000" dirty="0" smtClean="0"/>
              <a:t>rd</a:t>
            </a:r>
            <a:r>
              <a:rPr lang="en-US" sz="2200" dirty="0" smtClean="0"/>
              <a:t> K - 4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K – 5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K -6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K</a:t>
            </a:r>
          </a:p>
          <a:p>
            <a:pPr marL="32004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2200" dirty="0" smtClean="0"/>
              <a:t>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Unknown – 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K –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K – 3</a:t>
            </a:r>
            <a:r>
              <a:rPr lang="en-US" sz="2200" baseline="30000" dirty="0" smtClean="0"/>
              <a:t>rd</a:t>
            </a:r>
            <a:r>
              <a:rPr lang="en-US" sz="2200" dirty="0" smtClean="0"/>
              <a:t> K - 4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K – 5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K -6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K– 7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K</a:t>
            </a:r>
          </a:p>
          <a:p>
            <a:pPr marL="32004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2200" dirty="0" smtClean="0"/>
              <a:t>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Unknown – 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K –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K – 3</a:t>
            </a:r>
            <a:r>
              <a:rPr lang="en-US" sz="2200" baseline="30000" dirty="0" smtClean="0"/>
              <a:t>rd</a:t>
            </a:r>
            <a:r>
              <a:rPr lang="en-US" sz="2200" dirty="0" smtClean="0"/>
              <a:t> K - 4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K – 5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K -6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K – 7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K – 8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K</a:t>
            </a:r>
          </a:p>
          <a:p>
            <a:pPr marL="32004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2200" dirty="0" smtClean="0"/>
              <a:t>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Unknown – 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K–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K– 3</a:t>
            </a:r>
            <a:r>
              <a:rPr lang="en-US" sz="2200" baseline="30000" dirty="0" smtClean="0"/>
              <a:t>rd</a:t>
            </a:r>
            <a:r>
              <a:rPr lang="en-US" sz="2200" dirty="0" smtClean="0"/>
              <a:t> K- 4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K– 5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K-6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K– 7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K– 8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K– 9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K</a:t>
            </a:r>
          </a:p>
          <a:p>
            <a:pPr marL="32004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2000" dirty="0" smtClean="0"/>
              <a:t>Move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Unknown to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Known position – Remove 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Known – add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Unknown</a:t>
            </a:r>
          </a:p>
          <a:p>
            <a:pPr marL="320040" lvl="2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3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626</TotalTime>
  <Words>1974</Words>
  <Application>Microsoft Office PowerPoint</Application>
  <PresentationFormat>On-screen Show (4:3)</PresentationFormat>
  <Paragraphs>177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Theme3</vt:lpstr>
      <vt:lpstr>2_Advantage</vt:lpstr>
      <vt:lpstr>3_Advantage</vt:lpstr>
      <vt:lpstr>4_Advantage</vt:lpstr>
      <vt:lpstr>1_Advantage</vt:lpstr>
      <vt:lpstr>Intervention in a Flash</vt:lpstr>
      <vt:lpstr>Interventions in a Flash-What Is It &amp; Who Is It For? </vt:lpstr>
      <vt:lpstr>Rationale and Evidenced Based Practice </vt:lpstr>
      <vt:lpstr>Rationale and Evidenced Based Practice cont.</vt:lpstr>
      <vt:lpstr>Advantage to the Educator</vt:lpstr>
      <vt:lpstr>Traditional Flash Card Drill </vt:lpstr>
      <vt:lpstr>Interspersal Training  (Drill Sandwich)</vt:lpstr>
      <vt:lpstr>Incremental Rehearsal</vt:lpstr>
      <vt:lpstr>Procedure for Incremental Rehearsal</vt:lpstr>
      <vt:lpstr>Comparisons</vt:lpstr>
      <vt:lpstr>Conclusions </vt:lpstr>
      <vt:lpstr>Simple Set-Up Scenario #1 </vt:lpstr>
      <vt:lpstr>Simple Set-Up Scenario #1 </vt:lpstr>
      <vt:lpstr>Simple Set-Up Scenario #1-Daily Plan</vt:lpstr>
      <vt:lpstr>Overall Suggestions-Troubleshooting </vt:lpstr>
      <vt:lpstr>Overall Suggestions cont.</vt:lpstr>
      <vt:lpstr>Simple Set-Up Scenario #2 </vt:lpstr>
      <vt:lpstr>Simple Set-Up Scenario #2 </vt:lpstr>
      <vt:lpstr>Simple Set-Up Scenario #1-Daily Plan</vt:lpstr>
      <vt:lpstr>Overall Suggestions-Troubleshooting </vt:lpstr>
      <vt:lpstr>References </vt:lpstr>
      <vt:lpstr>Slide 22</vt:lpstr>
      <vt:lpstr>Slide 23</vt:lpstr>
    </vt:vector>
  </TitlesOfParts>
  <Company>Murray City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Intervention in a flash</dc:title>
  <dc:creator>kbrown</dc:creator>
  <cp:lastModifiedBy>Karen Brown</cp:lastModifiedBy>
  <cp:revision>23</cp:revision>
  <dcterms:created xsi:type="dcterms:W3CDTF">2010-03-07T21:05:28Z</dcterms:created>
  <dcterms:modified xsi:type="dcterms:W3CDTF">2010-04-28T23:45:04Z</dcterms:modified>
</cp:coreProperties>
</file>